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0" r:id="rId1"/>
  </p:sldMasterIdLst>
  <p:notesMasterIdLst>
    <p:notesMasterId r:id="rId14"/>
  </p:notesMasterIdLst>
  <p:sldIdLst>
    <p:sldId id="256" r:id="rId2"/>
    <p:sldId id="257" r:id="rId3"/>
    <p:sldId id="289" r:id="rId4"/>
    <p:sldId id="322" r:id="rId5"/>
    <p:sldId id="309" r:id="rId6"/>
    <p:sldId id="270" r:id="rId7"/>
    <p:sldId id="315" r:id="rId8"/>
    <p:sldId id="308" r:id="rId9"/>
    <p:sldId id="296" r:id="rId10"/>
    <p:sldId id="324" r:id="rId11"/>
    <p:sldId id="325" r:id="rId12"/>
    <p:sldId id="295" r:id="rId13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7" autoAdjust="0"/>
    <p:restoredTop sz="86437" autoAdjust="0"/>
  </p:normalViewPr>
  <p:slideViewPr>
    <p:cSldViewPr>
      <p:cViewPr varScale="1">
        <p:scale>
          <a:sx n="106" d="100"/>
          <a:sy n="106" d="100"/>
        </p:scale>
        <p:origin x="118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7AA714B-B491-46FF-866E-32373A9EAF52}" type="datetimeFigureOut">
              <a:rPr lang="fr-BE"/>
              <a:pPr>
                <a:defRPr/>
              </a:pPr>
              <a:t>30-05-18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BE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BE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8005CEF-0B60-446A-931F-E11C619EF9D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005CEF-0B60-446A-931F-E11C619EF9DF}" type="slidenum">
              <a:rPr lang="fr-BE" smtClean="0"/>
              <a:pPr>
                <a:defRPr/>
              </a:pPr>
              <a:t>1</a:t>
            </a:fld>
            <a:endParaRPr lang="fr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005CEF-0B60-446A-931F-E11C619EF9DF}" type="slidenum">
              <a:rPr lang="fr-BE" smtClean="0"/>
              <a:pPr>
                <a:defRPr/>
              </a:pPr>
              <a:t>8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29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06C3-7502-48C4-972A-43AD9EE051BE}" type="datetimeFigureOut">
              <a:rPr lang="fr-BE"/>
              <a:pPr>
                <a:defRPr/>
              </a:pPr>
              <a:t>30-05-18</a:t>
            </a:fld>
            <a:endParaRPr lang="fr-BE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3C9FA-255F-4C95-BD3A-08FC068D8A49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E13A7-A6F1-4166-A22E-94530E13F0E3}" type="datetimeFigureOut">
              <a:rPr lang="fr-BE"/>
              <a:pPr>
                <a:defRPr/>
              </a:pPr>
              <a:t>30-05-18</a:t>
            </a:fld>
            <a:endParaRPr lang="fr-BE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5840E-987C-4FF8-8B16-C3C5510F52C8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E7AA6-7160-4500-9225-CCAA704642DD}" type="datetimeFigureOut">
              <a:rPr lang="fr-BE"/>
              <a:pPr>
                <a:defRPr/>
              </a:pPr>
              <a:t>30-05-18</a:t>
            </a:fld>
            <a:endParaRPr lang="fr-BE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9FD39-260E-4006-94B9-E34541F0E2AA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F09B2-7EE4-4535-9AFA-7F2E58546B94}" type="datetimeFigureOut">
              <a:rPr lang="fr-BE"/>
              <a:pPr>
                <a:defRPr/>
              </a:pPr>
              <a:t>30-05-18</a:t>
            </a:fld>
            <a:endParaRPr lang="fr-BE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01965-D8C4-493B-8D83-0ADB6D33FAC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C7092-3E1B-43F0-AA93-455E1C06AD4C}" type="datetimeFigureOut">
              <a:rPr lang="fr-BE"/>
              <a:pPr>
                <a:defRPr/>
              </a:pPr>
              <a:t>30-05-18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FF294-3FE6-4F28-A900-028664559C4C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E6BDD-0BCE-4791-91F7-D085E1B7F48F}" type="datetimeFigureOut">
              <a:rPr lang="fr-BE"/>
              <a:pPr>
                <a:defRPr/>
              </a:pPr>
              <a:t>30-05-18</a:t>
            </a:fld>
            <a:endParaRPr lang="fr-BE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5BD02-67A4-4DAE-8998-59BF623029DC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50CF3-6CBB-4008-BE56-2CE6846BE0F5}" type="datetimeFigureOut">
              <a:rPr lang="fr-BE"/>
              <a:pPr>
                <a:defRPr/>
              </a:pPr>
              <a:t>30-05-18</a:t>
            </a:fld>
            <a:endParaRPr lang="fr-BE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64F99-E6AF-4CB7-A575-E6C9B8F38BB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1CAB8-4632-4D87-A495-77A289C737A9}" type="datetimeFigureOut">
              <a:rPr lang="fr-BE"/>
              <a:pPr>
                <a:defRPr/>
              </a:pPr>
              <a:t>30-05-18</a:t>
            </a:fld>
            <a:endParaRPr lang="fr-BE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9C14A-F532-42F9-A952-458418F0AC6C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FC31E-028E-4D9C-91CF-ED3205CA9EE4}" type="datetimeFigureOut">
              <a:rPr lang="fr-BE"/>
              <a:pPr>
                <a:defRPr/>
              </a:pPr>
              <a:t>30-05-18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55183-C84C-4A4C-86EC-59705C6CF19C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CB0B4-AD4C-431A-9977-DF57BE47E047}" type="datetimeFigureOut">
              <a:rPr lang="fr-BE"/>
              <a:pPr>
                <a:defRPr/>
              </a:pPr>
              <a:t>30-05-18</a:t>
            </a:fld>
            <a:endParaRPr lang="fr-BE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D0AB7-B2A6-4F62-8F3B-CA817F2F0844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F752E-DACB-4B43-B9BB-FFB3AA52E804}" type="datetimeFigureOut">
              <a:rPr lang="fr-BE"/>
              <a:pPr>
                <a:defRPr/>
              </a:pPr>
              <a:t>30-05-18</a:t>
            </a:fld>
            <a:endParaRPr lang="fr-BE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D0C6A-DF8F-4417-807E-A2F1D6190565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11949D-6521-438D-A00A-319D6D863E42}" type="datetimeFigureOut">
              <a:rPr lang="fr-BE"/>
              <a:pPr>
                <a:defRPr/>
              </a:pPr>
              <a:t>30-05-18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14A03B-0EE1-4F75-A2E8-A786666B622C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9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980728"/>
            <a:ext cx="8229600" cy="1872208"/>
          </a:xfrm>
          <a:noFill/>
          <a:ln>
            <a:noFill/>
          </a:ln>
          <a:effectLst/>
        </p:spPr>
        <p:txBody>
          <a:bodyPr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Département de la nature et des Forêts</a:t>
            </a:r>
            <a:br>
              <a:rPr lang="fr-BE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BE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BE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BE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BE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BE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Cantonnement </a:t>
            </a:r>
            <a:r>
              <a:rPr lang="fr-BE" sz="2400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lang="fr-BE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fr-BE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BE" sz="2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ROCHE-eN-Ardenne</a:t>
            </a:r>
            <a:endParaRPr lang="fr-BE" sz="24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Sous-titre 2"/>
          <p:cNvSpPr>
            <a:spLocks noGrp="1"/>
          </p:cNvSpPr>
          <p:nvPr>
            <p:ph type="subTitle" idx="1"/>
          </p:nvPr>
        </p:nvSpPr>
        <p:spPr>
          <a:xfrm>
            <a:off x="539552" y="3789040"/>
            <a:ext cx="8424936" cy="1752600"/>
          </a:xfrm>
        </p:spPr>
        <p:txBody>
          <a:bodyPr/>
          <a:lstStyle/>
          <a:p>
            <a:pPr eaLnBrk="1" hangingPunct="1"/>
            <a:r>
              <a:rPr lang="fr-BE" dirty="0" smtClean="0">
                <a:solidFill>
                  <a:schemeClr val="bg1"/>
                </a:solidFill>
              </a:rPr>
              <a:t>Présentation </a:t>
            </a:r>
          </a:p>
        </p:txBody>
      </p:sp>
      <p:pic>
        <p:nvPicPr>
          <p:cNvPr id="4" name="Image 3" descr="coq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5805264"/>
            <a:ext cx="576064" cy="795943"/>
          </a:xfrm>
          <a:prstGeom prst="rect">
            <a:avLst/>
          </a:prstGeom>
        </p:spPr>
      </p:pic>
      <p:pic>
        <p:nvPicPr>
          <p:cNvPr id="5" name="Image 4" descr="DGO3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028384" y="5877272"/>
            <a:ext cx="792088" cy="753534"/>
          </a:xfrm>
          <a:prstGeom prst="rect">
            <a:avLst/>
          </a:prstGeom>
        </p:spPr>
      </p:pic>
      <p:pic>
        <p:nvPicPr>
          <p:cNvPr id="6" name="Image 5" descr="logo SPW[1]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115616" y="5822080"/>
            <a:ext cx="1440160" cy="763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200" u="sng" dirty="0" smtClean="0">
                <a:solidFill>
                  <a:schemeClr val="bg1"/>
                </a:solidFill>
              </a:rPr>
              <a:t>Public cible</a:t>
            </a:r>
            <a:endParaRPr lang="fr-BE" sz="3200" u="sng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08525"/>
          </a:xfrm>
        </p:spPr>
        <p:txBody>
          <a:bodyPr/>
          <a:lstStyle/>
          <a:p>
            <a:endParaRPr lang="fr-BE" sz="1800" u="sng" dirty="0" smtClean="0">
              <a:solidFill>
                <a:schemeClr val="bg1"/>
              </a:solidFill>
            </a:endParaRPr>
          </a:p>
          <a:p>
            <a:pPr lvl="0">
              <a:buClrTx/>
              <a:buFont typeface="Wingdings" pitchFamily="2" charset="2"/>
              <a:buChar char="Ø"/>
            </a:pPr>
            <a:endParaRPr lang="fr-BE" sz="1600" dirty="0" smtClean="0">
              <a:solidFill>
                <a:schemeClr val="bg1"/>
              </a:solidFill>
            </a:endParaRPr>
          </a:p>
          <a:p>
            <a:pPr lvl="0">
              <a:buClrTx/>
              <a:buFont typeface="Wingdings" pitchFamily="2" charset="2"/>
              <a:buChar char="Ø"/>
            </a:pPr>
            <a:r>
              <a:rPr lang="fr-BE" sz="1600" dirty="0" smtClean="0">
                <a:solidFill>
                  <a:schemeClr val="bg1"/>
                </a:solidFill>
              </a:rPr>
              <a:t>Propriétaires publics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fr-BE" sz="1600" dirty="0" smtClean="0">
                <a:solidFill>
                  <a:schemeClr val="bg1"/>
                </a:solidFill>
              </a:rPr>
              <a:t>Exploitants, entrepreneurs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fr-BE" sz="1600" dirty="0" smtClean="0">
                <a:solidFill>
                  <a:schemeClr val="bg1"/>
                </a:solidFill>
              </a:rPr>
              <a:t>Citoyens, propriétaires privés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fr-BE" sz="1600" dirty="0" smtClean="0">
                <a:solidFill>
                  <a:schemeClr val="bg1"/>
                </a:solidFill>
              </a:rPr>
              <a:t>Chasseurs, pêcheurs, cueilleurs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fr-BE" sz="1600" dirty="0" smtClean="0">
                <a:solidFill>
                  <a:schemeClr val="bg1"/>
                </a:solidFill>
              </a:rPr>
              <a:t>Naturalistes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fr-BE" sz="1600" dirty="0" smtClean="0">
                <a:solidFill>
                  <a:schemeClr val="bg1"/>
                </a:solidFill>
              </a:rPr>
              <a:t>Sociétés évènements touristiques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fr-BE" sz="1600" dirty="0" smtClean="0">
                <a:solidFill>
                  <a:schemeClr val="bg1"/>
                </a:solidFill>
              </a:rPr>
              <a:t>Touristes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 </a:t>
            </a:r>
          </a:p>
          <a:p>
            <a:endParaRPr lang="fr-FR" sz="1600" dirty="0" smtClean="0">
              <a:solidFill>
                <a:schemeClr val="bg1"/>
              </a:solidFill>
            </a:endParaRPr>
          </a:p>
        </p:txBody>
      </p:sp>
      <p:pic>
        <p:nvPicPr>
          <p:cNvPr id="4" name="Image 3" descr="coq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5805264"/>
            <a:ext cx="576064" cy="795943"/>
          </a:xfrm>
          <a:prstGeom prst="rect">
            <a:avLst/>
          </a:prstGeom>
        </p:spPr>
      </p:pic>
      <p:pic>
        <p:nvPicPr>
          <p:cNvPr id="5" name="Image 4" descr="DGO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028384" y="5877272"/>
            <a:ext cx="792088" cy="753534"/>
          </a:xfrm>
          <a:prstGeom prst="rect">
            <a:avLst/>
          </a:prstGeom>
        </p:spPr>
      </p:pic>
      <p:pic>
        <p:nvPicPr>
          <p:cNvPr id="6" name="Image 5" descr="logo SPW[1]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15616" y="5822080"/>
            <a:ext cx="1440160" cy="763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200" u="sng" dirty="0" smtClean="0">
                <a:solidFill>
                  <a:schemeClr val="bg1"/>
                </a:solidFill>
              </a:rPr>
              <a:t>Perspectives</a:t>
            </a:r>
            <a:endParaRPr lang="fr-BE" sz="3200" u="sng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7"/>
            <a:ext cx="8229600" cy="2232248"/>
          </a:xfrm>
        </p:spPr>
        <p:txBody>
          <a:bodyPr/>
          <a:lstStyle/>
          <a:p>
            <a:endParaRPr lang="fr-BE" sz="1800" u="sng" dirty="0" smtClean="0">
              <a:solidFill>
                <a:schemeClr val="bg1"/>
              </a:solidFill>
            </a:endParaRPr>
          </a:p>
          <a:p>
            <a:pPr lvl="0">
              <a:buClrTx/>
              <a:buFont typeface="Wingdings" pitchFamily="2" charset="2"/>
              <a:buChar char="Ø"/>
            </a:pPr>
            <a:endParaRPr lang="fr-BE" sz="1600" dirty="0" smtClean="0">
              <a:solidFill>
                <a:schemeClr val="bg1"/>
              </a:solidFill>
            </a:endParaRPr>
          </a:p>
          <a:p>
            <a:pPr lvl="0">
              <a:buClrTx/>
              <a:buFont typeface="Wingdings" pitchFamily="2" charset="2"/>
              <a:buChar char="Ø"/>
            </a:pPr>
            <a:r>
              <a:rPr lang="fr-BE" sz="1600" dirty="0" smtClean="0">
                <a:solidFill>
                  <a:schemeClr val="bg1"/>
                </a:solidFill>
              </a:rPr>
              <a:t>Réalisation des aménagements forestiers (planification des objectifs) 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 </a:t>
            </a:r>
          </a:p>
          <a:p>
            <a:endParaRPr lang="fr-FR" sz="1600" dirty="0" smtClean="0">
              <a:solidFill>
                <a:schemeClr val="bg1"/>
              </a:solidFill>
            </a:endParaRPr>
          </a:p>
        </p:txBody>
      </p:sp>
      <p:pic>
        <p:nvPicPr>
          <p:cNvPr id="4" name="Image 3" descr="coq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5805264"/>
            <a:ext cx="576064" cy="795943"/>
          </a:xfrm>
          <a:prstGeom prst="rect">
            <a:avLst/>
          </a:prstGeom>
        </p:spPr>
      </p:pic>
      <p:pic>
        <p:nvPicPr>
          <p:cNvPr id="5" name="Image 4" descr="DGO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028384" y="5877272"/>
            <a:ext cx="792088" cy="753534"/>
          </a:xfrm>
          <a:prstGeom prst="rect">
            <a:avLst/>
          </a:prstGeom>
        </p:spPr>
      </p:pic>
      <p:pic>
        <p:nvPicPr>
          <p:cNvPr id="6" name="Image 5" descr="logo SPW[1]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15616" y="5822080"/>
            <a:ext cx="1440160" cy="763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172819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 pour votre attention</a:t>
            </a:r>
            <a:r>
              <a:rPr lang="fr-BE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BE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BE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BE" sz="20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BE" sz="32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3" descr="coq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5805264"/>
            <a:ext cx="576064" cy="795943"/>
          </a:xfrm>
          <a:prstGeom prst="rect">
            <a:avLst/>
          </a:prstGeom>
        </p:spPr>
      </p:pic>
      <p:pic>
        <p:nvPicPr>
          <p:cNvPr id="5" name="Image 4" descr="DGO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028384" y="5877272"/>
            <a:ext cx="792088" cy="753534"/>
          </a:xfrm>
          <a:prstGeom prst="rect">
            <a:avLst/>
          </a:prstGeom>
        </p:spPr>
      </p:pic>
      <p:pic>
        <p:nvPicPr>
          <p:cNvPr id="6" name="Image 5" descr="logo SPW[1]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15616" y="5822080"/>
            <a:ext cx="1440160" cy="763513"/>
          </a:xfrm>
          <a:prstGeom prst="rect">
            <a:avLst/>
          </a:prstGeom>
        </p:spPr>
      </p:pic>
      <p:pic>
        <p:nvPicPr>
          <p:cNvPr id="19" name="Espace réservé du contenu 18" descr="sans-titre.pn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tretch>
            <a:fillRect/>
          </a:stretch>
        </p:blipFill>
        <p:spPr>
          <a:xfrm>
            <a:off x="3995936" y="3789040"/>
            <a:ext cx="1143000" cy="114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sz="3200" u="sng" dirty="0" smtClean="0">
                <a:solidFill>
                  <a:schemeClr val="bg1"/>
                </a:solidFill>
              </a:rPr>
              <a:t>Le Département de la Nature et des Forêts</a:t>
            </a:r>
            <a:endParaRPr lang="fr-BE" sz="3200" u="sng" dirty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</a:pPr>
            <a:r>
              <a:rPr lang="fr-BE" sz="2000" dirty="0" smtClean="0">
                <a:solidFill>
                  <a:schemeClr val="bg1"/>
                </a:solidFill>
              </a:rPr>
              <a:t>33 cantonnements, 8 directions extérieures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fr-BE" sz="2000" dirty="0" smtClean="0">
                <a:solidFill>
                  <a:schemeClr val="bg1"/>
                </a:solidFill>
              </a:rPr>
              <a:t>Gestion des forêts publiques : 273 700 ha (49%) (</a:t>
            </a:r>
            <a:r>
              <a:rPr lang="fr-BE" sz="2000" dirty="0" err="1" smtClean="0">
                <a:solidFill>
                  <a:schemeClr val="bg1"/>
                </a:solidFill>
              </a:rPr>
              <a:t>Cnes</a:t>
            </a:r>
            <a:r>
              <a:rPr lang="fr-BE" sz="2000" dirty="0" smtClean="0">
                <a:solidFill>
                  <a:schemeClr val="bg1"/>
                </a:solidFill>
              </a:rPr>
              <a:t>, CPAS, FE, Domaniales…)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fr-BE" sz="2000" dirty="0" smtClean="0">
                <a:solidFill>
                  <a:schemeClr val="bg1"/>
                </a:solidFill>
              </a:rPr>
              <a:t>Gestion des RND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fr-BE" sz="2000" dirty="0" smtClean="0">
                <a:solidFill>
                  <a:schemeClr val="bg1"/>
                </a:solidFill>
              </a:rPr>
              <a:t>Protection de la forêt, de l’environnement et du patrimoine (Code forestier, LCN, chasse, pêche, CODT, permis environnement, déchets…)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fr-BE" sz="2000" dirty="0" smtClean="0">
                <a:solidFill>
                  <a:schemeClr val="bg1"/>
                </a:solidFill>
              </a:rPr>
              <a:t>Cantonnement de La Roche :</a:t>
            </a:r>
          </a:p>
          <a:p>
            <a:pPr lvl="1" eaLnBrk="1" hangingPunct="1">
              <a:buClrTx/>
              <a:buFont typeface="Wingdings" pitchFamily="2" charset="2"/>
              <a:buChar char="Ø"/>
            </a:pPr>
            <a:r>
              <a:rPr lang="fr-BE" sz="2000" dirty="0" smtClean="0">
                <a:solidFill>
                  <a:schemeClr val="bg1"/>
                </a:solidFill>
              </a:rPr>
              <a:t>13 AF et 13 triages + 1 rédactrice, </a:t>
            </a:r>
            <a:r>
              <a:rPr lang="fr-BE" sz="2000" dirty="0" smtClean="0">
                <a:solidFill>
                  <a:schemeClr val="bg1"/>
                </a:solidFill>
              </a:rPr>
              <a:t>1 gradué </a:t>
            </a:r>
            <a:r>
              <a:rPr lang="fr-BE" sz="2000" dirty="0" smtClean="0">
                <a:solidFill>
                  <a:schemeClr val="bg1"/>
                </a:solidFill>
              </a:rPr>
              <a:t>et 2 brigadiers</a:t>
            </a:r>
          </a:p>
          <a:p>
            <a:pPr lvl="1" eaLnBrk="1" hangingPunct="1">
              <a:buClrTx/>
              <a:buFont typeface="Wingdings" pitchFamily="2" charset="2"/>
              <a:buChar char="Ø"/>
            </a:pPr>
            <a:r>
              <a:rPr lang="fr-BE" sz="2000" dirty="0" smtClean="0">
                <a:solidFill>
                  <a:schemeClr val="bg1"/>
                </a:solidFill>
              </a:rPr>
              <a:t>6 </a:t>
            </a:r>
            <a:r>
              <a:rPr lang="fr-BE" sz="2000" dirty="0" err="1" smtClean="0">
                <a:solidFill>
                  <a:schemeClr val="bg1"/>
                </a:solidFill>
              </a:rPr>
              <a:t>cnes</a:t>
            </a:r>
            <a:r>
              <a:rPr lang="fr-BE" sz="2000" dirty="0" smtClean="0">
                <a:solidFill>
                  <a:schemeClr val="bg1"/>
                </a:solidFill>
              </a:rPr>
              <a:t>, FE, CPAS, Domaniales …</a:t>
            </a:r>
          </a:p>
          <a:p>
            <a:pPr lvl="1" eaLnBrk="1" hangingPunct="1">
              <a:buClrTx/>
              <a:buFont typeface="Wingdings" pitchFamily="2" charset="2"/>
              <a:buChar char="Ø"/>
            </a:pPr>
            <a:r>
              <a:rPr lang="fr-BE" sz="2000" dirty="0" smtClean="0">
                <a:solidFill>
                  <a:schemeClr val="bg1"/>
                </a:solidFill>
              </a:rPr>
              <a:t>Plusieurs RND (Les Tailles, le </a:t>
            </a:r>
            <a:r>
              <a:rPr lang="fr-BE" sz="2000" dirty="0" err="1" smtClean="0">
                <a:solidFill>
                  <a:schemeClr val="bg1"/>
                </a:solidFill>
              </a:rPr>
              <a:t>Deister</a:t>
            </a:r>
            <a:r>
              <a:rPr lang="fr-BE" sz="2000" dirty="0" smtClean="0">
                <a:solidFill>
                  <a:schemeClr val="bg1"/>
                </a:solidFill>
              </a:rPr>
              <a:t>…)</a:t>
            </a:r>
          </a:p>
        </p:txBody>
      </p:sp>
      <p:pic>
        <p:nvPicPr>
          <p:cNvPr id="10" name="Image 9" descr="coq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5805264"/>
            <a:ext cx="576064" cy="795943"/>
          </a:xfrm>
          <a:prstGeom prst="rect">
            <a:avLst/>
          </a:prstGeom>
        </p:spPr>
      </p:pic>
      <p:pic>
        <p:nvPicPr>
          <p:cNvPr id="11" name="Image 10" descr="DGO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028384" y="5877272"/>
            <a:ext cx="792088" cy="753534"/>
          </a:xfrm>
          <a:prstGeom prst="rect">
            <a:avLst/>
          </a:prstGeom>
        </p:spPr>
      </p:pic>
      <p:pic>
        <p:nvPicPr>
          <p:cNvPr id="12" name="Image 11" descr="logo SPW[1]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15616" y="5822080"/>
            <a:ext cx="1440160" cy="763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sz="2400" u="sng" dirty="0" smtClean="0">
                <a:solidFill>
                  <a:schemeClr val="bg1"/>
                </a:solidFill>
              </a:rPr>
              <a:t>Présentation commune de La Roche-en-Ardenne (3055,92 ha)</a:t>
            </a:r>
            <a:endParaRPr lang="fr-BE" sz="2400" u="sng" dirty="0">
              <a:solidFill>
                <a:schemeClr val="bg1"/>
              </a:solidFill>
            </a:endParaRPr>
          </a:p>
        </p:txBody>
      </p:sp>
      <p:pic>
        <p:nvPicPr>
          <p:cNvPr id="7" name="Image 6" descr="coq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5805264"/>
            <a:ext cx="576064" cy="795943"/>
          </a:xfrm>
          <a:prstGeom prst="rect">
            <a:avLst/>
          </a:prstGeom>
        </p:spPr>
      </p:pic>
      <p:pic>
        <p:nvPicPr>
          <p:cNvPr id="8" name="Image 7" descr="DGO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028384" y="5877272"/>
            <a:ext cx="792088" cy="753534"/>
          </a:xfrm>
          <a:prstGeom prst="rect">
            <a:avLst/>
          </a:prstGeom>
        </p:spPr>
      </p:pic>
      <p:pic>
        <p:nvPicPr>
          <p:cNvPr id="9" name="Image 8" descr="logo SPW[1]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15616" y="5822080"/>
            <a:ext cx="1440160" cy="763513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1835696" y="1124744"/>
            <a:ext cx="5543550" cy="467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sz="2400" u="sng" dirty="0" smtClean="0">
                <a:solidFill>
                  <a:schemeClr val="bg1"/>
                </a:solidFill>
              </a:rPr>
              <a:t>Présentation commune de Rendeux (1725 ha)</a:t>
            </a:r>
            <a:endParaRPr lang="fr-BE" sz="2400" u="sng" dirty="0">
              <a:solidFill>
                <a:schemeClr val="bg1"/>
              </a:solidFill>
            </a:endParaRPr>
          </a:p>
        </p:txBody>
      </p:sp>
      <p:pic>
        <p:nvPicPr>
          <p:cNvPr id="7" name="Image 6" descr="coq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5805264"/>
            <a:ext cx="576064" cy="795943"/>
          </a:xfrm>
          <a:prstGeom prst="rect">
            <a:avLst/>
          </a:prstGeom>
        </p:spPr>
      </p:pic>
      <p:pic>
        <p:nvPicPr>
          <p:cNvPr id="8" name="Image 7" descr="DGO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028384" y="5877272"/>
            <a:ext cx="792088" cy="753534"/>
          </a:xfrm>
          <a:prstGeom prst="rect">
            <a:avLst/>
          </a:prstGeom>
        </p:spPr>
      </p:pic>
      <p:pic>
        <p:nvPicPr>
          <p:cNvPr id="9" name="Image 8" descr="logo SPW[1]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15616" y="5822080"/>
            <a:ext cx="1440160" cy="76351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951437" y="908720"/>
            <a:ext cx="7077075" cy="454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2800" u="sng" dirty="0" smtClean="0">
                <a:solidFill>
                  <a:schemeClr val="accent4">
                    <a:lumMod val="50000"/>
                  </a:schemeClr>
                </a:solidFill>
              </a:rPr>
              <a:t>Description</a:t>
            </a:r>
            <a:endParaRPr lang="fr-BE" sz="2800" dirty="0"/>
          </a:p>
        </p:txBody>
      </p:sp>
      <p:pic>
        <p:nvPicPr>
          <p:cNvPr id="4" name="Image 3" descr="coq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5805264"/>
            <a:ext cx="576064" cy="795943"/>
          </a:xfrm>
          <a:prstGeom prst="rect">
            <a:avLst/>
          </a:prstGeom>
        </p:spPr>
      </p:pic>
      <p:pic>
        <p:nvPicPr>
          <p:cNvPr id="5" name="Image 4" descr="logo SPW[1]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15616" y="5822080"/>
            <a:ext cx="1440160" cy="763513"/>
          </a:xfrm>
          <a:prstGeom prst="rect">
            <a:avLst/>
          </a:prstGeom>
        </p:spPr>
      </p:pic>
      <p:pic>
        <p:nvPicPr>
          <p:cNvPr id="6" name="Image 5" descr="DGO3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028384" y="5877272"/>
            <a:ext cx="792088" cy="753534"/>
          </a:xfrm>
          <a:prstGeom prst="rect">
            <a:avLst/>
          </a:prstGeom>
        </p:spPr>
      </p:pic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115616" y="1556791"/>
          <a:ext cx="7056784" cy="3819116"/>
        </p:xfrm>
        <a:graphic>
          <a:graphicData uri="http://schemas.openxmlformats.org/drawingml/2006/table">
            <a:tbl>
              <a:tblPr/>
              <a:tblGrid>
                <a:gridCol w="1527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9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9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58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BE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La </a:t>
                      </a:r>
                      <a:r>
                        <a:rPr lang="fr-BE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Roche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4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Rendeux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9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BE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Surface forestière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4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3056 ha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4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1725 ha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9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BE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Répartition FE - RX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4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53 % (He, Ch) - 47 % (Ep, Do)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4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53 % (Ch, He) - 47 % (Ep, Do)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8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BE" sz="1400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Natura</a:t>
                      </a:r>
                      <a:r>
                        <a:rPr lang="fr-BE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2000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1052 ha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4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284 ha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8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BE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RI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57 ha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4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43 ha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98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BE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Prélèvement </a:t>
                      </a:r>
                      <a:r>
                        <a:rPr lang="fr-BE" sz="1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annuel accroissement </a:t>
                      </a:r>
                      <a:r>
                        <a:rPr lang="fr-BE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et </a:t>
                      </a:r>
                      <a:r>
                        <a:rPr lang="fr-BE" sz="1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MB </a:t>
                      </a:r>
                      <a:r>
                        <a:rPr lang="fr-BE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en RX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17 à 21 ha de MB RX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9 et 13 ha de MB RX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8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BE" sz="14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RND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96 ha (7,5 ha + 88,5 ha)</a:t>
                      </a:r>
                      <a:endParaRPr lang="fr-BE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 ha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8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BE" sz="14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Certification</a:t>
                      </a:r>
                      <a:endParaRPr lang="fr-BE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4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PEFC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BE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PEFC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sz="3200" u="sng" dirty="0" smtClean="0">
                <a:solidFill>
                  <a:schemeClr val="bg1"/>
                </a:solidFill>
              </a:rPr>
              <a:t>Objectifs</a:t>
            </a:r>
            <a:endParaRPr lang="fr-BE" sz="3200" u="sng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140573"/>
          </a:xfrm>
        </p:spPr>
        <p:txBody>
          <a:bodyPr>
            <a:normAutofit fontScale="25000" lnSpcReduction="20000"/>
          </a:bodyPr>
          <a:lstStyle/>
          <a:p>
            <a:endParaRPr lang="fr-FR" b="1" dirty="0" smtClean="0"/>
          </a:p>
          <a:p>
            <a:endParaRPr lang="fr-FR" sz="3700" b="1" dirty="0" smtClean="0">
              <a:solidFill>
                <a:schemeClr val="bg1"/>
              </a:solidFill>
            </a:endParaRPr>
          </a:p>
          <a:p>
            <a:r>
              <a:rPr lang="fr-FR" sz="7200" b="1" u="sng" dirty="0" smtClean="0">
                <a:solidFill>
                  <a:schemeClr val="bg1"/>
                </a:solidFill>
              </a:rPr>
              <a:t>Fonction de production</a:t>
            </a:r>
          </a:p>
          <a:p>
            <a:pPr lvl="0">
              <a:buClrTx/>
              <a:buNone/>
            </a:pPr>
            <a:endParaRPr lang="fr-BE" sz="6400" dirty="0" smtClean="0">
              <a:solidFill>
                <a:schemeClr val="bg1"/>
              </a:solidFill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fr-FR" sz="6400" dirty="0" smtClean="0">
                <a:solidFill>
                  <a:schemeClr val="bg1"/>
                </a:solidFill>
              </a:rPr>
              <a:t>Augmenter la productivité  (éclaircies dynamiques, diversité d’essences, protection des sols, maintien proportion de </a:t>
            </a:r>
            <a:r>
              <a:rPr lang="fr-FR" sz="6400" dirty="0" err="1" smtClean="0">
                <a:solidFill>
                  <a:schemeClr val="bg1"/>
                </a:solidFill>
              </a:rPr>
              <a:t>Rx</a:t>
            </a:r>
            <a:r>
              <a:rPr lang="fr-FR" sz="6400" dirty="0" smtClean="0">
                <a:solidFill>
                  <a:schemeClr val="bg1"/>
                </a:solidFill>
              </a:rPr>
              <a:t>)</a:t>
            </a:r>
            <a:endParaRPr lang="fr-BE" sz="6400" dirty="0" smtClean="0">
              <a:solidFill>
                <a:schemeClr val="bg1"/>
              </a:solidFill>
            </a:endParaRPr>
          </a:p>
          <a:p>
            <a:pPr lvl="0">
              <a:buClrTx/>
              <a:buFont typeface="Wingdings" pitchFamily="2" charset="2"/>
              <a:buChar char="Ø"/>
            </a:pPr>
            <a:r>
              <a:rPr lang="fr-FR" sz="6400" dirty="0" smtClean="0">
                <a:solidFill>
                  <a:schemeClr val="bg1"/>
                </a:solidFill>
              </a:rPr>
              <a:t>Améliorer la rentabilité (semi naturel et travaux ciblés, production d’arbres de qualité A, réguler gibier pour limiter dégâts et frais protection) </a:t>
            </a:r>
            <a:endParaRPr lang="fr-BE" sz="6400" dirty="0" smtClean="0">
              <a:solidFill>
                <a:schemeClr val="bg1"/>
              </a:solidFill>
            </a:endParaRPr>
          </a:p>
          <a:p>
            <a:pPr lvl="0">
              <a:buClrTx/>
              <a:buFont typeface="Wingdings" pitchFamily="2" charset="2"/>
              <a:buChar char="Ø"/>
            </a:pPr>
            <a:r>
              <a:rPr lang="fr-FR" sz="6400" dirty="0" smtClean="0">
                <a:solidFill>
                  <a:schemeClr val="bg1"/>
                </a:solidFill>
              </a:rPr>
              <a:t>Améliorer la régularité des volumes délivrés (exploitation de l’accroissement)</a:t>
            </a:r>
            <a:endParaRPr lang="fr-BE" sz="6400" dirty="0" smtClean="0">
              <a:solidFill>
                <a:schemeClr val="bg1"/>
              </a:solidFill>
            </a:endParaRPr>
          </a:p>
          <a:p>
            <a:pPr lvl="0">
              <a:buClrTx/>
              <a:buFont typeface="Wingdings" pitchFamily="2" charset="2"/>
              <a:buChar char="Ø"/>
            </a:pPr>
            <a:r>
              <a:rPr lang="fr-FR" sz="6400" dirty="0" smtClean="0">
                <a:solidFill>
                  <a:schemeClr val="bg1"/>
                </a:solidFill>
              </a:rPr>
              <a:t>Diminuer le risque (essences adaptées, éclaircies optimum, protection sols, diversité des essences et bio diversité, réguler gibier)</a:t>
            </a:r>
            <a:endParaRPr lang="fr-BE" sz="6400" dirty="0" smtClean="0">
              <a:solidFill>
                <a:schemeClr val="bg1"/>
              </a:solidFill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fr-FR" sz="6400" dirty="0" smtClean="0">
                <a:solidFill>
                  <a:schemeClr val="bg1"/>
                </a:solidFill>
              </a:rPr>
              <a:t>Améliorer voiries, créer quai de chargement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fr-FR" sz="6400" dirty="0" smtClean="0">
                <a:solidFill>
                  <a:schemeClr val="bg1"/>
                </a:solidFill>
              </a:rPr>
              <a:t>Approvisionner l’économie et la société en matériau bois 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fr-FR" sz="6400" dirty="0" smtClean="0">
                <a:solidFill>
                  <a:schemeClr val="bg1"/>
                </a:solidFill>
              </a:rPr>
              <a:t>Surveillance</a:t>
            </a:r>
          </a:p>
          <a:p>
            <a:pPr lvl="0">
              <a:buClrTx/>
              <a:buFont typeface="Wingdings" pitchFamily="2" charset="2"/>
              <a:buChar char="Ø"/>
            </a:pPr>
            <a:endParaRPr lang="fr-FR" sz="6400" dirty="0" smtClean="0">
              <a:solidFill>
                <a:schemeClr val="bg1"/>
              </a:solidFill>
            </a:endParaRPr>
          </a:p>
          <a:p>
            <a:pPr lvl="0">
              <a:buClrTx/>
              <a:buFont typeface="Wingdings" pitchFamily="2" charset="2"/>
              <a:buChar char="Ø"/>
            </a:pPr>
            <a:endParaRPr lang="fr-FR" sz="6400" dirty="0" smtClean="0">
              <a:solidFill>
                <a:schemeClr val="bg1"/>
              </a:solidFill>
            </a:endParaRPr>
          </a:p>
          <a:p>
            <a:pPr lvl="0">
              <a:buClrTx/>
              <a:buFont typeface="Wingdings" pitchFamily="2" charset="2"/>
              <a:buChar char="Ø"/>
            </a:pPr>
            <a:r>
              <a:rPr lang="fr-FR" sz="6400" dirty="0" smtClean="0">
                <a:solidFill>
                  <a:schemeClr val="bg1"/>
                </a:solidFill>
              </a:rPr>
              <a:t>Spécificités : RN de chêne, épicéa, bouleau, hêtre, douglas, mélèze. Désignation AO. Inventaire de suivi. Plantation mélangée. Cloisonnement des peuplements et en MB. Diversification futaies feuillues</a:t>
            </a:r>
          </a:p>
          <a:p>
            <a:r>
              <a:rPr lang="fr-FR" sz="4000" dirty="0" smtClean="0">
                <a:solidFill>
                  <a:schemeClr val="bg1"/>
                </a:solidFill>
              </a:rPr>
              <a:t> </a:t>
            </a:r>
            <a:endParaRPr lang="fr-BE" sz="4000" dirty="0" smtClean="0">
              <a:solidFill>
                <a:schemeClr val="bg1"/>
              </a:solidFill>
            </a:endParaRPr>
          </a:p>
          <a:p>
            <a:r>
              <a:rPr lang="fr-FR" sz="4000" dirty="0" smtClean="0">
                <a:solidFill>
                  <a:srgbClr val="FF0000"/>
                </a:solidFill>
              </a:rPr>
              <a:t> </a:t>
            </a:r>
            <a:endParaRPr lang="fr-BE" sz="4000" dirty="0" smtClean="0">
              <a:solidFill>
                <a:srgbClr val="FF0000"/>
              </a:solidFill>
            </a:endParaRPr>
          </a:p>
          <a:p>
            <a:r>
              <a:rPr lang="fr-FR" sz="4000" dirty="0" smtClean="0">
                <a:solidFill>
                  <a:schemeClr val="bg1"/>
                </a:solidFill>
              </a:rPr>
              <a:t> </a:t>
            </a:r>
            <a:endParaRPr lang="fr-BE" sz="4000" dirty="0" smtClean="0">
              <a:solidFill>
                <a:schemeClr val="bg1"/>
              </a:solidFill>
            </a:endParaRPr>
          </a:p>
        </p:txBody>
      </p:sp>
      <p:pic>
        <p:nvPicPr>
          <p:cNvPr id="4" name="Image 3" descr="coq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5805264"/>
            <a:ext cx="576064" cy="795943"/>
          </a:xfrm>
          <a:prstGeom prst="rect">
            <a:avLst/>
          </a:prstGeom>
        </p:spPr>
      </p:pic>
      <p:pic>
        <p:nvPicPr>
          <p:cNvPr id="5" name="Image 4" descr="DGO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028384" y="5877272"/>
            <a:ext cx="792088" cy="753534"/>
          </a:xfrm>
          <a:prstGeom prst="rect">
            <a:avLst/>
          </a:prstGeom>
        </p:spPr>
      </p:pic>
      <p:pic>
        <p:nvPicPr>
          <p:cNvPr id="6" name="Image 5" descr="logo SPW[1]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15616" y="5822080"/>
            <a:ext cx="1440160" cy="763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200" u="sng" dirty="0" smtClean="0">
                <a:solidFill>
                  <a:schemeClr val="bg1"/>
                </a:solidFill>
              </a:rPr>
              <a:t>Objectifs</a:t>
            </a:r>
            <a:endParaRPr lang="fr-BE" sz="3200" u="sng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08525"/>
          </a:xfrm>
        </p:spPr>
        <p:txBody>
          <a:bodyPr/>
          <a:lstStyle/>
          <a:p>
            <a:endParaRPr lang="fr-FR" sz="1600" dirty="0" smtClean="0">
              <a:solidFill>
                <a:schemeClr val="bg1"/>
              </a:solidFill>
            </a:endParaRPr>
          </a:p>
          <a:p>
            <a:r>
              <a:rPr lang="fr-FR" sz="1600" dirty="0" smtClean="0">
                <a:solidFill>
                  <a:schemeClr val="bg1"/>
                </a:solidFill>
              </a:rPr>
              <a:t> </a:t>
            </a:r>
            <a:r>
              <a:rPr lang="fr-FR" sz="1800" b="1" u="sng" dirty="0" smtClean="0">
                <a:solidFill>
                  <a:schemeClr val="bg1"/>
                </a:solidFill>
              </a:rPr>
              <a:t>Fonction écologique</a:t>
            </a:r>
            <a:endParaRPr lang="fr-BE" sz="1800" u="sng" dirty="0" smtClean="0">
              <a:solidFill>
                <a:schemeClr val="bg1"/>
              </a:solidFill>
            </a:endParaRPr>
          </a:p>
          <a:p>
            <a:pPr lvl="0">
              <a:buClrTx/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bg1"/>
                </a:solidFill>
              </a:rPr>
              <a:t>Eclaircie optimum, régénération diversifiée, régulation du gibier, préservation des sols 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bg1"/>
                </a:solidFill>
              </a:rPr>
              <a:t>Favoriser les peuplements mélangés ou/et d’âges multiples </a:t>
            </a:r>
            <a:endParaRPr lang="fr-BE" sz="1600" dirty="0" smtClean="0">
              <a:solidFill>
                <a:schemeClr val="bg1"/>
              </a:solidFill>
            </a:endParaRPr>
          </a:p>
          <a:p>
            <a:pPr lvl="0">
              <a:buClrTx/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bg1"/>
                </a:solidFill>
              </a:rPr>
              <a:t>Conserver les habitats et espèces à fortes valeurs patrimoniale et communautaire , actions en faveur de la protection des espèces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fr-BE" sz="1600" dirty="0" smtClean="0">
                <a:solidFill>
                  <a:schemeClr val="bg1"/>
                </a:solidFill>
              </a:rPr>
              <a:t>2 bois mort/ha, 1 arbre bio/2 ha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fr-BE" sz="1600" dirty="0" smtClean="0">
                <a:solidFill>
                  <a:schemeClr val="bg1"/>
                </a:solidFill>
              </a:rPr>
              <a:t>Lisières feuillues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fr-BE" sz="1600" dirty="0" smtClean="0">
                <a:solidFill>
                  <a:schemeClr val="bg1"/>
                </a:solidFill>
              </a:rPr>
              <a:t>Fonds de vallée réservés aux feuillus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fr-BE" sz="1600" dirty="0" smtClean="0">
                <a:solidFill>
                  <a:schemeClr val="bg1"/>
                </a:solidFill>
              </a:rPr>
              <a:t>Limiter travaux en période de reproduction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bg1"/>
                </a:solidFill>
              </a:rPr>
              <a:t>Eviter l’apparition et limiter l’extension des </a:t>
            </a:r>
            <a:r>
              <a:rPr lang="fr-FR" sz="1600" b="1" dirty="0" smtClean="0">
                <a:solidFill>
                  <a:schemeClr val="bg1"/>
                </a:solidFill>
              </a:rPr>
              <a:t>espèces exotiques </a:t>
            </a:r>
            <a:r>
              <a:rPr lang="fr-FR" sz="1600" dirty="0" smtClean="0">
                <a:solidFill>
                  <a:schemeClr val="bg1"/>
                </a:solidFill>
              </a:rPr>
              <a:t>envahissantes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bg1"/>
                </a:solidFill>
              </a:rPr>
              <a:t>Surveillance</a:t>
            </a:r>
          </a:p>
          <a:p>
            <a:pPr lvl="0">
              <a:buClrTx/>
              <a:buFont typeface="Wingdings" pitchFamily="2" charset="2"/>
              <a:buChar char="Ø"/>
            </a:pPr>
            <a:endParaRPr lang="fr-FR" sz="1600" dirty="0" smtClean="0">
              <a:solidFill>
                <a:schemeClr val="bg1"/>
              </a:solidFill>
            </a:endParaRPr>
          </a:p>
          <a:p>
            <a:pPr lvl="0">
              <a:buClrTx/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bg1"/>
                </a:solidFill>
              </a:rPr>
              <a:t>Spécificités : Future RND </a:t>
            </a:r>
            <a:r>
              <a:rPr lang="fr-FR" sz="1600" dirty="0" err="1" smtClean="0">
                <a:solidFill>
                  <a:schemeClr val="bg1"/>
                </a:solidFill>
              </a:rPr>
              <a:t>Laidprangeleux</a:t>
            </a:r>
            <a:r>
              <a:rPr lang="fr-FR" sz="1600" dirty="0" smtClean="0">
                <a:solidFill>
                  <a:schemeClr val="bg1"/>
                </a:solidFill>
              </a:rPr>
              <a:t>, RND Tailles et </a:t>
            </a:r>
            <a:r>
              <a:rPr lang="fr-FR" sz="1600" dirty="0" err="1" smtClean="0">
                <a:solidFill>
                  <a:schemeClr val="bg1"/>
                </a:solidFill>
              </a:rPr>
              <a:t>Deister</a:t>
            </a:r>
            <a:r>
              <a:rPr lang="fr-FR" sz="1600" dirty="0" smtClean="0">
                <a:solidFill>
                  <a:schemeClr val="bg1"/>
                </a:solidFill>
              </a:rPr>
              <a:t>, pose de nichoirs</a:t>
            </a:r>
            <a:endParaRPr lang="fr-BE" sz="1600" dirty="0" smtClean="0">
              <a:solidFill>
                <a:schemeClr val="bg1"/>
              </a:solidFill>
            </a:endParaRPr>
          </a:p>
          <a:p>
            <a:pPr>
              <a:buClrTx/>
              <a:buNone/>
            </a:pPr>
            <a:endParaRPr lang="fr-FR" sz="1600" dirty="0" smtClean="0">
              <a:solidFill>
                <a:srgbClr val="FF0000"/>
              </a:solidFill>
            </a:endParaRPr>
          </a:p>
          <a:p>
            <a:pPr>
              <a:buClrTx/>
              <a:buNone/>
            </a:pPr>
            <a:endParaRPr lang="fr-FR" sz="1600" dirty="0" smtClean="0">
              <a:solidFill>
                <a:srgbClr val="FF0000"/>
              </a:solidFill>
            </a:endParaRPr>
          </a:p>
          <a:p>
            <a:pPr>
              <a:buClrTx/>
              <a:buNone/>
            </a:pPr>
            <a:endParaRPr lang="fr-FR" sz="1600" dirty="0" smtClean="0">
              <a:solidFill>
                <a:srgbClr val="FF0000"/>
              </a:solidFill>
            </a:endParaRPr>
          </a:p>
          <a:p>
            <a:pPr>
              <a:buClrTx/>
              <a:buNone/>
            </a:pPr>
            <a:r>
              <a:rPr lang="fr-FR" sz="1600" b="1" dirty="0" smtClean="0">
                <a:solidFill>
                  <a:srgbClr val="FF0000"/>
                </a:solidFill>
              </a:rPr>
              <a:t>	</a:t>
            </a:r>
            <a:endParaRPr lang="fr-BE" sz="1600" dirty="0"/>
          </a:p>
        </p:txBody>
      </p:sp>
      <p:pic>
        <p:nvPicPr>
          <p:cNvPr id="4" name="Image 3" descr="coq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5805264"/>
            <a:ext cx="576064" cy="795943"/>
          </a:xfrm>
          <a:prstGeom prst="rect">
            <a:avLst/>
          </a:prstGeom>
        </p:spPr>
      </p:pic>
      <p:pic>
        <p:nvPicPr>
          <p:cNvPr id="5" name="Image 4" descr="DGO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028384" y="5877272"/>
            <a:ext cx="792088" cy="753534"/>
          </a:xfrm>
          <a:prstGeom prst="rect">
            <a:avLst/>
          </a:prstGeom>
        </p:spPr>
      </p:pic>
      <p:pic>
        <p:nvPicPr>
          <p:cNvPr id="6" name="Image 5" descr="logo SPW[1]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15616" y="5822080"/>
            <a:ext cx="1440160" cy="763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200" u="sng" dirty="0" smtClean="0">
                <a:solidFill>
                  <a:schemeClr val="bg1"/>
                </a:solidFill>
              </a:rPr>
              <a:t>Objectifs</a:t>
            </a:r>
            <a:endParaRPr lang="fr-BE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3941"/>
          </a:xfrm>
        </p:spPr>
        <p:txBody>
          <a:bodyPr/>
          <a:lstStyle/>
          <a:p>
            <a:endParaRPr lang="fr-BE" dirty="0" smtClean="0">
              <a:solidFill>
                <a:schemeClr val="bg1"/>
              </a:solidFill>
            </a:endParaRPr>
          </a:p>
          <a:p>
            <a:pPr lvl="0"/>
            <a:r>
              <a:rPr lang="fr-FR" sz="1800" b="1" u="sng" dirty="0" smtClean="0">
                <a:solidFill>
                  <a:schemeClr val="bg1"/>
                </a:solidFill>
              </a:rPr>
              <a:t>Fonction sociale, culturelle et récréative</a:t>
            </a:r>
            <a:endParaRPr lang="fr-BE" sz="1800" b="1" u="sng" dirty="0" smtClean="0">
              <a:solidFill>
                <a:schemeClr val="bg1"/>
              </a:solidFill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fr-BE" sz="1600" dirty="0" smtClean="0">
                <a:solidFill>
                  <a:schemeClr val="bg1"/>
                </a:solidFill>
              </a:rPr>
              <a:t>Développer un tourisme de qualité respectueux de la nature et en faveur des usagers doux, soit les piétons, cavaliers et cyclistes.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fr-BE" sz="1600" dirty="0" smtClean="0">
                <a:solidFill>
                  <a:schemeClr val="bg1"/>
                </a:solidFill>
              </a:rPr>
              <a:t>Adapter un réseau aux moyens disponibles pour son entretien.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fr-BE" sz="1600" dirty="0" smtClean="0">
                <a:solidFill>
                  <a:schemeClr val="bg1"/>
                </a:solidFill>
              </a:rPr>
              <a:t>Assurer concertation avec les divers acteurs syndicat d’initiative ou la maison du tourisme, Parc 2O …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bg1"/>
                </a:solidFill>
              </a:rPr>
              <a:t>Veiller aux actes de gestion pour une mise en valeur du patrimoine culturel et paysager, abords des circuits balisés, des équipements touristiques et points de vue.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bg1"/>
                </a:solidFill>
              </a:rPr>
              <a:t>Surveillance</a:t>
            </a:r>
          </a:p>
          <a:p>
            <a:pPr lvl="0">
              <a:buClrTx/>
              <a:buFont typeface="Wingdings" pitchFamily="2" charset="2"/>
              <a:buChar char="Ø"/>
            </a:pPr>
            <a:endParaRPr lang="fr-FR" sz="1600" dirty="0" smtClean="0">
              <a:solidFill>
                <a:schemeClr val="bg1"/>
              </a:solidFill>
            </a:endParaRPr>
          </a:p>
          <a:p>
            <a:pPr lvl="0">
              <a:buClrTx/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bg1"/>
                </a:solidFill>
              </a:rPr>
              <a:t>Spécificités : </a:t>
            </a:r>
            <a:r>
              <a:rPr lang="fr-FR" sz="1600" dirty="0" err="1" smtClean="0">
                <a:solidFill>
                  <a:schemeClr val="bg1"/>
                </a:solidFill>
              </a:rPr>
              <a:t>Cheslé</a:t>
            </a:r>
            <a:r>
              <a:rPr lang="fr-FR" sz="1600" dirty="0" smtClean="0">
                <a:solidFill>
                  <a:schemeClr val="bg1"/>
                </a:solidFill>
              </a:rPr>
              <a:t>, Saint-Thibaut, étang Diable le Château, parc à gibier, arboretum, </a:t>
            </a:r>
            <a:r>
              <a:rPr lang="fr-FR" sz="1600" dirty="0" err="1" smtClean="0">
                <a:solidFill>
                  <a:schemeClr val="bg1"/>
                </a:solidFill>
              </a:rPr>
              <a:t>Marteloscope</a:t>
            </a:r>
            <a:r>
              <a:rPr lang="fr-FR" sz="1600" dirty="0" smtClean="0">
                <a:solidFill>
                  <a:schemeClr val="bg1"/>
                </a:solidFill>
              </a:rPr>
              <a:t>, parcelles d’expérience, accueil d’école (primaire, Bac, universités, forestiers étrangers…)</a:t>
            </a:r>
            <a:endParaRPr lang="fr-BE" sz="1600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 </a:t>
            </a:r>
            <a:endParaRPr lang="fr-BE" dirty="0" smtClean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 </a:t>
            </a:r>
            <a:endParaRPr lang="fr-BE" dirty="0" smtClean="0">
              <a:solidFill>
                <a:schemeClr val="bg1"/>
              </a:solidFill>
            </a:endParaRPr>
          </a:p>
          <a:p>
            <a:endParaRPr lang="fr-B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200" u="sng" dirty="0" smtClean="0">
                <a:solidFill>
                  <a:schemeClr val="bg1"/>
                </a:solidFill>
              </a:rPr>
              <a:t>Objectifs</a:t>
            </a:r>
            <a:endParaRPr lang="fr-BE" sz="3200" u="sng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08525"/>
          </a:xfrm>
        </p:spPr>
        <p:txBody>
          <a:bodyPr/>
          <a:lstStyle/>
          <a:p>
            <a:r>
              <a:rPr lang="fr-FR" sz="1800" b="1" u="sng" dirty="0" smtClean="0">
                <a:solidFill>
                  <a:schemeClr val="bg1"/>
                </a:solidFill>
              </a:rPr>
              <a:t>Fonction cynégétique</a:t>
            </a:r>
            <a:endParaRPr lang="fr-BE" sz="1800" u="sng" dirty="0" smtClean="0">
              <a:solidFill>
                <a:schemeClr val="bg1"/>
              </a:solidFill>
            </a:endParaRPr>
          </a:p>
          <a:p>
            <a:pPr lvl="0">
              <a:buClrTx/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bg1"/>
                </a:solidFill>
              </a:rPr>
              <a:t>Maintien de populations de gibier saines en équilibre avec le milieu ;</a:t>
            </a:r>
            <a:endParaRPr lang="fr-BE" sz="1600" dirty="0" smtClean="0">
              <a:solidFill>
                <a:schemeClr val="bg1"/>
              </a:solidFill>
            </a:endParaRPr>
          </a:p>
          <a:p>
            <a:pPr lvl="0">
              <a:buClrTx/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bg1"/>
                </a:solidFill>
              </a:rPr>
              <a:t>Proposer des cahiers des charges des locations de chasse favorables au maintien de l’équilibre ;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bg1"/>
                </a:solidFill>
              </a:rPr>
              <a:t>Suivi des </a:t>
            </a:r>
            <a:r>
              <a:rPr lang="fr-FR" sz="1600" dirty="0" smtClean="0">
                <a:solidFill>
                  <a:schemeClr val="bg1"/>
                </a:solidFill>
              </a:rPr>
              <a:t>dégâts;</a:t>
            </a:r>
            <a:endParaRPr lang="fr-BE" sz="1600" dirty="0" smtClean="0">
              <a:solidFill>
                <a:schemeClr val="bg1"/>
              </a:solidFill>
            </a:endParaRPr>
          </a:p>
          <a:p>
            <a:pPr lvl="0">
              <a:buClrTx/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bg1"/>
                </a:solidFill>
              </a:rPr>
              <a:t>Améliorer le biotope et sa capacité d’accueil du gibier (éclaircie optimum, efforts de coupe à blanc, lisière interne, coupe feu, création gagnages bien répartis);</a:t>
            </a:r>
          </a:p>
          <a:p>
            <a:pPr lvl="0">
              <a:buClrTx/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bg1"/>
                </a:solidFill>
              </a:rPr>
              <a:t>Suivre et contrôler les effectifs des espèces de grand gibier. Diminuer les effectifs sur les domaines où l’équilibre est rompu (Plan de tir, PV</a:t>
            </a:r>
            <a:r>
              <a:rPr lang="fr-FR" sz="1600" dirty="0" smtClean="0">
                <a:solidFill>
                  <a:schemeClr val="bg1"/>
                </a:solidFill>
              </a:rPr>
              <a:t>);</a:t>
            </a:r>
            <a:endParaRPr lang="fr-FR" sz="1600" dirty="0" smtClean="0">
              <a:solidFill>
                <a:schemeClr val="bg1"/>
              </a:solidFill>
            </a:endParaRPr>
          </a:p>
          <a:p>
            <a:pPr lvl="0">
              <a:buClrTx/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bg1"/>
                </a:solidFill>
              </a:rPr>
              <a:t>Surveillance.</a:t>
            </a:r>
            <a:endParaRPr lang="fr-BE" sz="1600" dirty="0" smtClean="0">
              <a:solidFill>
                <a:schemeClr val="bg1"/>
              </a:solidFill>
            </a:endParaRPr>
          </a:p>
          <a:p>
            <a:r>
              <a:rPr lang="fr-FR" sz="1600" dirty="0" smtClean="0">
                <a:solidFill>
                  <a:schemeClr val="bg1"/>
                </a:solidFill>
              </a:rPr>
              <a:t> </a:t>
            </a:r>
          </a:p>
          <a:p>
            <a:endParaRPr lang="fr-FR" sz="1600" dirty="0" smtClean="0">
              <a:solidFill>
                <a:schemeClr val="bg1"/>
              </a:solidFill>
            </a:endParaRPr>
          </a:p>
          <a:p>
            <a:r>
              <a:rPr lang="fr-FR" sz="1600" dirty="0" smtClean="0">
                <a:solidFill>
                  <a:schemeClr val="bg1"/>
                </a:solidFill>
              </a:rPr>
              <a:t>Spécificités : surdensité de gibier persistant</a:t>
            </a:r>
            <a:endParaRPr lang="fr-BE" sz="1600" dirty="0"/>
          </a:p>
        </p:txBody>
      </p:sp>
      <p:pic>
        <p:nvPicPr>
          <p:cNvPr id="4" name="Image 3" descr="coq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5805264"/>
            <a:ext cx="576064" cy="795943"/>
          </a:xfrm>
          <a:prstGeom prst="rect">
            <a:avLst/>
          </a:prstGeom>
        </p:spPr>
      </p:pic>
      <p:pic>
        <p:nvPicPr>
          <p:cNvPr id="5" name="Image 4" descr="DGO3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028384" y="5877272"/>
            <a:ext cx="792088" cy="753534"/>
          </a:xfrm>
          <a:prstGeom prst="rect">
            <a:avLst/>
          </a:prstGeom>
        </p:spPr>
      </p:pic>
      <p:pic>
        <p:nvPicPr>
          <p:cNvPr id="6" name="Image 5" descr="logo SPW[1]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15616" y="5822080"/>
            <a:ext cx="1440160" cy="763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9126</TotalTime>
  <Words>398</Words>
  <Application>Microsoft Office PowerPoint</Application>
  <PresentationFormat>Affichage à l'écran (4:3)</PresentationFormat>
  <Paragraphs>115</Paragraphs>
  <Slides>12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1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Apex</vt:lpstr>
      <vt:lpstr>Département de la nature et des Forêts   Cantonnement dE  LA ROCHE-eN-Ardenne</vt:lpstr>
      <vt:lpstr>Le Département de la Nature et des Forêts</vt:lpstr>
      <vt:lpstr>Présentation commune de La Roche-en-Ardenne (3055,92 ha)</vt:lpstr>
      <vt:lpstr>Présentation commune de Rendeux (1725 ha)</vt:lpstr>
      <vt:lpstr>Description</vt:lpstr>
      <vt:lpstr>Objectifs</vt:lpstr>
      <vt:lpstr>Objectifs</vt:lpstr>
      <vt:lpstr>Objectifs</vt:lpstr>
      <vt:lpstr>Objectifs</vt:lpstr>
      <vt:lpstr>Public cible</vt:lpstr>
      <vt:lpstr>Perspectives</vt:lpstr>
      <vt:lpstr>Merci pour votre attention  </vt:lpstr>
    </vt:vector>
  </TitlesOfParts>
  <Company>Service Public de Wallonie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136944</dc:creator>
  <cp:lastModifiedBy>SIMON Jean-Christophe</cp:lastModifiedBy>
  <cp:revision>808</cp:revision>
  <dcterms:created xsi:type="dcterms:W3CDTF">2013-05-06T07:06:55Z</dcterms:created>
  <dcterms:modified xsi:type="dcterms:W3CDTF">2018-05-30T06:37:09Z</dcterms:modified>
</cp:coreProperties>
</file>