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321" r:id="rId2"/>
    <p:sldId id="329" r:id="rId3"/>
    <p:sldId id="324" r:id="rId4"/>
    <p:sldId id="323" r:id="rId5"/>
    <p:sldId id="331" r:id="rId6"/>
    <p:sldId id="330" r:id="rId7"/>
    <p:sldId id="327" r:id="rId8"/>
    <p:sldId id="333" r:id="rId9"/>
    <p:sldId id="270" r:id="rId10"/>
    <p:sldId id="335" r:id="rId11"/>
    <p:sldId id="296" r:id="rId12"/>
    <p:sldId id="336" r:id="rId13"/>
    <p:sldId id="256" r:id="rId14"/>
    <p:sldId id="328" r:id="rId15"/>
    <p:sldId id="311" r:id="rId16"/>
    <p:sldId id="317" r:id="rId17"/>
    <p:sldId id="316" r:id="rId18"/>
    <p:sldId id="267" r:id="rId19"/>
    <p:sldId id="314" r:id="rId2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6237" autoAdjust="0"/>
  </p:normalViewPr>
  <p:slideViewPr>
    <p:cSldViewPr>
      <p:cViewPr varScale="1">
        <p:scale>
          <a:sx n="118" d="100"/>
          <a:sy n="118" d="100"/>
        </p:scale>
        <p:origin x="3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allonie.intra\Partages\Projet\DGO3-DNF\Dir.%20MARCHE\DIRECTION\AMENAGEMENTS\Amgnt_Rendeux\fichier%20de%20base%201501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allonie.intra\Partages\Projet\DGO3-DNF\Dir.%20MARCHE\DIRECTION\AMENAGEMENTS\Amgnt_Rendeux\fichier%20de%20base%201501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allonie.intra\Partages\Projet\DGO3-DNF\Dir.%20MARCHE\DIRECTION\AMENAGEMENTS\Amgnt_Rendeux\fichier%20de%20base%201501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'fichier de base 150119'!$BD$79</c:f>
              <c:strCache>
                <c:ptCount val="1"/>
                <c:pt idx="0">
                  <c:v>surface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351443569553848"/>
                  <c:y val="-4.98782443861184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F-430E-B90E-5021FEC732F0}"/>
                </c:ext>
              </c:extLst>
            </c:dLbl>
            <c:dLbl>
              <c:idx val="1"/>
              <c:layout>
                <c:manualLayout>
                  <c:x val="0.14722287839020123"/>
                  <c:y val="2.06590842811315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F-430E-B90E-5021FEC73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'fichier de base 150119'!$BC$80:$BC$82</c:f>
              <c:strCache>
                <c:ptCount val="3"/>
                <c:pt idx="0">
                  <c:v>Feuillus (897ha)</c:v>
                </c:pt>
                <c:pt idx="1">
                  <c:v>Résineux (798ha)</c:v>
                </c:pt>
                <c:pt idx="2">
                  <c:v>Non-Forestiers (26ha)</c:v>
                </c:pt>
              </c:strCache>
            </c:strRef>
          </c:cat>
          <c:val>
            <c:numRef>
              <c:f>'fichier de base 150119'!$BD$80:$BD$82</c:f>
              <c:numCache>
                <c:formatCode>0.0000</c:formatCode>
                <c:ptCount val="3"/>
                <c:pt idx="0">
                  <c:v>897.34839999999997</c:v>
                </c:pt>
                <c:pt idx="1">
                  <c:v>798.37480000000005</c:v>
                </c:pt>
                <c:pt idx="2">
                  <c:v>25.643899999999999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F-430E-B90E-5021FEC732F0}"/>
            </c:ext>
          </c:extLst>
        </c:ser>
        <c:ser>
          <c:idx val="1"/>
          <c:order val="1"/>
          <c:tx>
            <c:strRef>
              <c:f>'fichier de base 150119'!$BE$79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'fichier de base 150119'!$BC$80:$BC$82</c:f>
              <c:strCache>
                <c:ptCount val="3"/>
                <c:pt idx="0">
                  <c:v>Feuillus (897ha)</c:v>
                </c:pt>
                <c:pt idx="1">
                  <c:v>Résineux (798ha)</c:v>
                </c:pt>
                <c:pt idx="2">
                  <c:v>Non-Forestiers (26ha)</c:v>
                </c:pt>
              </c:strCache>
            </c:strRef>
          </c:cat>
          <c:val>
            <c:numRef>
              <c:f>'fichier de base 150119'!$BE$80:$BE$82</c:f>
              <c:numCache>
                <c:formatCode>0%</c:formatCode>
                <c:ptCount val="3"/>
                <c:pt idx="0">
                  <c:v>0.52129984359524473</c:v>
                </c:pt>
                <c:pt idx="1">
                  <c:v>0.46380275305598723</c:v>
                </c:pt>
                <c:pt idx="2">
                  <c:v>1.4897403348768573E-2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F-430E-B90E-5021FEC732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354932785246086"/>
          <c:y val="0.37548561836627048"/>
          <c:w val="0.2564506721475393"/>
          <c:h val="0.21578131413827503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fr-F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[fichier de base 150119.xls]fichier de base 150119!Tableau croisé dynamique4</c:name>
    <c:fmtId val="2"/>
  </c:pivotSource>
  <c:chart>
    <c:autoTitleDeleted val="1"/>
    <c:pivotFmts>
      <c:pivotFmt>
        <c:idx val="0"/>
        <c:spPr>
          <a:solidFill>
            <a:schemeClr val="accent6"/>
          </a:solidFill>
        </c:spPr>
        <c:marker>
          <c:symbol val="none"/>
        </c:marker>
      </c:pivotFmt>
      <c:pivotFmt>
        <c:idx val="1"/>
        <c:spPr>
          <a:solidFill>
            <a:schemeClr val="accent5"/>
          </a:solidFill>
        </c:spPr>
        <c:marker>
          <c:symbol val="none"/>
        </c:marker>
      </c:pivotFmt>
      <c:pivotFmt>
        <c:idx val="2"/>
        <c:spPr>
          <a:solidFill>
            <a:schemeClr val="accent4"/>
          </a:solidFill>
        </c:spPr>
        <c:marker>
          <c:symbol val="none"/>
        </c:marker>
      </c:pivotFmt>
      <c:pivotFmt>
        <c:idx val="3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2"/>
          </a:solidFill>
        </c:spPr>
        <c:marker>
          <c:symbol val="none"/>
        </c:marker>
      </c:pivotFmt>
      <c:pivotFmt>
        <c:idx val="5"/>
        <c:spPr>
          <a:solidFill>
            <a:srgbClr val="006699"/>
          </a:solidFill>
        </c:spPr>
        <c:marker>
          <c:symbol val="none"/>
        </c:marker>
      </c:pivotFmt>
      <c:pivotFmt>
        <c:idx val="6"/>
        <c:spPr>
          <a:solidFill>
            <a:schemeClr val="accent6"/>
          </a:solidFill>
        </c:spPr>
        <c:marker>
          <c:symbol val="none"/>
        </c:marker>
      </c:pivotFmt>
      <c:pivotFmt>
        <c:idx val="7"/>
        <c:spPr>
          <a:solidFill>
            <a:schemeClr val="accent5"/>
          </a:solidFill>
        </c:spPr>
        <c:marker>
          <c:symbol val="none"/>
        </c:marker>
      </c:pivotFmt>
      <c:pivotFmt>
        <c:idx val="8"/>
        <c:spPr>
          <a:solidFill>
            <a:schemeClr val="accent4"/>
          </a:solidFill>
        </c:spPr>
        <c:marker>
          <c:symbol val="none"/>
        </c:marker>
      </c:pivotFmt>
      <c:pivotFmt>
        <c:idx val="9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10"/>
        <c:spPr>
          <a:solidFill>
            <a:schemeClr val="accent2"/>
          </a:solidFill>
        </c:spPr>
        <c:marker>
          <c:symbol val="none"/>
        </c:marker>
      </c:pivotFmt>
      <c:pivotFmt>
        <c:idx val="11"/>
        <c:spPr>
          <a:solidFill>
            <a:srgbClr val="006699"/>
          </a:solidFill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'fichier de base 150119'!$BP$101:$BP$102</c:f>
              <c:strCache>
                <c:ptCount val="1"/>
                <c:pt idx="0">
                  <c:v>BE + Trouées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'fichier de base 150119'!$BO$103:$BO$116</c:f>
              <c:strCache>
                <c:ptCount val="13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  <c:pt idx="11">
                  <c:v>110-119</c:v>
                </c:pt>
                <c:pt idx="12">
                  <c:v>Hors decennie</c:v>
                </c:pt>
              </c:strCache>
            </c:strRef>
          </c:cat>
          <c:val>
            <c:numRef>
              <c:f>'fichier de base 150119'!$BP$103:$BP$116</c:f>
              <c:numCache>
                <c:formatCode>General</c:formatCode>
                <c:ptCount val="13"/>
                <c:pt idx="12">
                  <c:v>53.999100000000013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7-4DC6-B562-764BCBF286C6}"/>
            </c:ext>
          </c:extLst>
        </c:ser>
        <c:ser>
          <c:idx val="1"/>
          <c:order val="1"/>
          <c:tx>
            <c:strRef>
              <c:f>'fichier de base 150119'!$BQ$101:$BQ$102</c:f>
              <c:strCache>
                <c:ptCount val="1"/>
                <c:pt idx="0">
                  <c:v>Résineux Divers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'fichier de base 150119'!$BO$103:$BO$116</c:f>
              <c:strCache>
                <c:ptCount val="13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  <c:pt idx="11">
                  <c:v>110-119</c:v>
                </c:pt>
                <c:pt idx="12">
                  <c:v>Hors decennie</c:v>
                </c:pt>
              </c:strCache>
            </c:strRef>
          </c:cat>
          <c:val>
            <c:numRef>
              <c:f>'fichier de base 150119'!$BQ$103:$BQ$116</c:f>
              <c:numCache>
                <c:formatCode>General</c:formatCode>
                <c:ptCount val="13"/>
                <c:pt idx="0">
                  <c:v>3.3767999999999971</c:v>
                </c:pt>
                <c:pt idx="5">
                  <c:v>0.73649999999999993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7-4DC6-B562-764BCBF286C6}"/>
            </c:ext>
          </c:extLst>
        </c:ser>
        <c:ser>
          <c:idx val="2"/>
          <c:order val="2"/>
          <c:tx>
            <c:strRef>
              <c:f>'fichier de base 150119'!$BR$101:$BR$102</c:f>
              <c:strCache>
                <c:ptCount val="1"/>
                <c:pt idx="0">
                  <c:v>Mélèzes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'fichier de base 150119'!$BO$103:$BO$116</c:f>
              <c:strCache>
                <c:ptCount val="13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  <c:pt idx="11">
                  <c:v>110-119</c:v>
                </c:pt>
                <c:pt idx="12">
                  <c:v>Hors decennie</c:v>
                </c:pt>
              </c:strCache>
            </c:strRef>
          </c:cat>
          <c:val>
            <c:numRef>
              <c:f>'fichier de base 150119'!$BR$103:$BR$116</c:f>
              <c:numCache>
                <c:formatCode>General</c:formatCode>
                <c:ptCount val="13"/>
                <c:pt idx="0">
                  <c:v>18.713600000000003</c:v>
                </c:pt>
                <c:pt idx="1">
                  <c:v>3.0905</c:v>
                </c:pt>
                <c:pt idx="4">
                  <c:v>0.8095</c:v>
                </c:pt>
                <c:pt idx="5">
                  <c:v>1.4621999999999986</c:v>
                </c:pt>
                <c:pt idx="6">
                  <c:v>7.9047999999999989</c:v>
                </c:pt>
                <c:pt idx="7">
                  <c:v>5.2725000000000009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7-4DC6-B562-764BCBF286C6}"/>
            </c:ext>
          </c:extLst>
        </c:ser>
        <c:ser>
          <c:idx val="3"/>
          <c:order val="3"/>
          <c:tx>
            <c:strRef>
              <c:f>'fichier de base 150119'!$BS$101:$BS$102</c:f>
              <c:strCache>
                <c:ptCount val="1"/>
                <c:pt idx="0">
                  <c:v>Pins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'fichier de base 150119'!$BO$103:$BO$116</c:f>
              <c:strCache>
                <c:ptCount val="13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  <c:pt idx="11">
                  <c:v>110-119</c:v>
                </c:pt>
                <c:pt idx="12">
                  <c:v>Hors decennie</c:v>
                </c:pt>
              </c:strCache>
            </c:strRef>
          </c:cat>
          <c:val>
            <c:numRef>
              <c:f>'fichier de base 150119'!$BS$103:$BS$116</c:f>
              <c:numCache>
                <c:formatCode>General</c:formatCode>
                <c:ptCount val="13"/>
                <c:pt idx="0">
                  <c:v>0.70960000000000079</c:v>
                </c:pt>
                <c:pt idx="1">
                  <c:v>0.33110000000000039</c:v>
                </c:pt>
                <c:pt idx="2">
                  <c:v>0.94860000000000066</c:v>
                </c:pt>
                <c:pt idx="3">
                  <c:v>9.4300000000000023E-2</c:v>
                </c:pt>
                <c:pt idx="4">
                  <c:v>1.2787999999999986</c:v>
                </c:pt>
                <c:pt idx="5">
                  <c:v>4.7561999999999998</c:v>
                </c:pt>
                <c:pt idx="6">
                  <c:v>13.0648</c:v>
                </c:pt>
                <c:pt idx="7">
                  <c:v>4.4648999999999965</c:v>
                </c:pt>
                <c:pt idx="8">
                  <c:v>9.3432000000000013</c:v>
                </c:pt>
                <c:pt idx="9">
                  <c:v>2.5218999999999987</c:v>
                </c:pt>
                <c:pt idx="10">
                  <c:v>2.4863</c:v>
                </c:pt>
                <c:pt idx="12">
                  <c:v>0.56890000000000063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B7-4DC6-B562-764BCBF286C6}"/>
            </c:ext>
          </c:extLst>
        </c:ser>
        <c:ser>
          <c:idx val="4"/>
          <c:order val="4"/>
          <c:tx>
            <c:strRef>
              <c:f>'fichier de base 150119'!$BT$101:$BT$102</c:f>
              <c:strCache>
                <c:ptCount val="1"/>
                <c:pt idx="0">
                  <c:v>Douglas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'fichier de base 150119'!$BO$103:$BO$116</c:f>
              <c:strCache>
                <c:ptCount val="13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  <c:pt idx="11">
                  <c:v>110-119</c:v>
                </c:pt>
                <c:pt idx="12">
                  <c:v>Hors decennie</c:v>
                </c:pt>
              </c:strCache>
            </c:strRef>
          </c:cat>
          <c:val>
            <c:numRef>
              <c:f>'fichier de base 150119'!$BT$103:$BT$116</c:f>
              <c:numCache>
                <c:formatCode>General</c:formatCode>
                <c:ptCount val="13"/>
                <c:pt idx="0">
                  <c:v>44.948600000000006</c:v>
                </c:pt>
                <c:pt idx="1">
                  <c:v>21.8002</c:v>
                </c:pt>
                <c:pt idx="2">
                  <c:v>19.849299999999989</c:v>
                </c:pt>
                <c:pt idx="3">
                  <c:v>5.4074000000000009</c:v>
                </c:pt>
                <c:pt idx="4">
                  <c:v>21.648099999999989</c:v>
                </c:pt>
                <c:pt idx="5">
                  <c:v>15.1013</c:v>
                </c:pt>
                <c:pt idx="6">
                  <c:v>2.6132</c:v>
                </c:pt>
                <c:pt idx="7">
                  <c:v>1.2013999999999982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B7-4DC6-B562-764BCBF286C6}"/>
            </c:ext>
          </c:extLst>
        </c:ser>
        <c:ser>
          <c:idx val="5"/>
          <c:order val="5"/>
          <c:tx>
            <c:strRef>
              <c:f>'fichier de base 150119'!$BU$101:$BU$102</c:f>
              <c:strCache>
                <c:ptCount val="1"/>
                <c:pt idx="0">
                  <c:v>Epicéas</c:v>
                </c:pt>
              </c:strCache>
            </c:strRef>
          </c:tx>
          <c:spPr>
            <a:solidFill>
              <a:srgbClr val="006699"/>
            </a:solidFill>
          </c:spPr>
          <c:invertIfNegative val="0"/>
          <c:cat>
            <c:strRef>
              <c:f>'fichier de base 150119'!$BO$103:$BO$116</c:f>
              <c:strCache>
                <c:ptCount val="13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  <c:pt idx="11">
                  <c:v>110-119</c:v>
                </c:pt>
                <c:pt idx="12">
                  <c:v>Hors decennie</c:v>
                </c:pt>
              </c:strCache>
            </c:strRef>
          </c:cat>
          <c:val>
            <c:numRef>
              <c:f>'fichier de base 150119'!$BU$103:$BU$116</c:f>
              <c:numCache>
                <c:formatCode>General</c:formatCode>
                <c:ptCount val="13"/>
                <c:pt idx="0">
                  <c:v>82.4542000000001</c:v>
                </c:pt>
                <c:pt idx="1">
                  <c:v>62.470500000000001</c:v>
                </c:pt>
                <c:pt idx="2">
                  <c:v>69.03179999999999</c:v>
                </c:pt>
                <c:pt idx="3">
                  <c:v>24.203699999999976</c:v>
                </c:pt>
                <c:pt idx="4">
                  <c:v>83.601499999999987</c:v>
                </c:pt>
                <c:pt idx="5">
                  <c:v>69.186499999999981</c:v>
                </c:pt>
                <c:pt idx="6">
                  <c:v>74.342100000000002</c:v>
                </c:pt>
                <c:pt idx="7">
                  <c:v>37.811799999999998</c:v>
                </c:pt>
                <c:pt idx="8">
                  <c:v>1.242</c:v>
                </c:pt>
                <c:pt idx="9">
                  <c:v>0.20860000000000001</c:v>
                </c:pt>
                <c:pt idx="10">
                  <c:v>16.210100000000001</c:v>
                </c:pt>
                <c:pt idx="11">
                  <c:v>0.25840000000000002</c:v>
                </c:pt>
                <c:pt idx="12">
                  <c:v>9.3802000000000003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B7-4DC6-B562-764BCBF28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918336"/>
        <c:axId val="75924608"/>
      </c:barChart>
      <c:catAx>
        <c:axId val="7591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fr-BE">
                    <a:solidFill>
                      <a:schemeClr val="bg1"/>
                    </a:solidFill>
                  </a:rPr>
                  <a:t>Classes d'âges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  <c:crossAx val="75924608"/>
        <c:crosses val="autoZero"/>
        <c:auto val="0"/>
        <c:lblAlgn val="ctr"/>
        <c:lblOffset val="100"/>
        <c:noMultiLvlLbl val="0"/>
      </c:catAx>
      <c:valAx>
        <c:axId val="75924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fr-BE">
                    <a:solidFill>
                      <a:schemeClr val="bg1"/>
                    </a:solidFill>
                  </a:rPr>
                  <a:t>Surface (ha)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  <c:crossAx val="75918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Répartition actuelle des résineux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824070121500922E-2"/>
          <c:y val="0.21677834350138614"/>
          <c:w val="0.56631695886854749"/>
          <c:h val="0.67004713678386674"/>
        </c:manualLayout>
      </c:layout>
      <c:pie3DChart>
        <c:varyColors val="1"/>
        <c:ser>
          <c:idx val="0"/>
          <c:order val="0"/>
          <c:tx>
            <c:strRef>
              <c:f>'fichier de base 150119'!$BD$59</c:f>
              <c:strCache>
                <c:ptCount val="1"/>
                <c:pt idx="0">
                  <c:v>Surface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15733027121609799"/>
                  <c:y val="-0.124638378536016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5D-446C-B39A-07E6F90E7B31}"/>
                </c:ext>
              </c:extLst>
            </c:dLbl>
            <c:dLbl>
              <c:idx val="1"/>
              <c:layout>
                <c:manualLayout>
                  <c:x val="0.11032185039370065"/>
                  <c:y val="-7.1346602508019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5D-446C-B39A-07E6F90E7B31}"/>
                </c:ext>
              </c:extLst>
            </c:dLbl>
            <c:dLbl>
              <c:idx val="2"/>
              <c:layout>
                <c:manualLayout>
                  <c:x val="5.8859142607173967E-2"/>
                  <c:y val="2.41535433070865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5D-446C-B39A-07E6F90E7B31}"/>
                </c:ext>
              </c:extLst>
            </c:dLbl>
            <c:dLbl>
              <c:idx val="4"/>
              <c:layout>
                <c:manualLayout>
                  <c:x val="3.2594269466316765E-2"/>
                  <c:y val="-3.75007290755322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5D-446C-B39A-07E6F90E7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'fichier de base 150119'!$BC$60:$BC$65</c:f>
              <c:strCache>
                <c:ptCount val="6"/>
                <c:pt idx="0">
                  <c:v>Epicéas (529ha)</c:v>
                </c:pt>
                <c:pt idx="1">
                  <c:v>Douglas (132ha)</c:v>
                </c:pt>
                <c:pt idx="2">
                  <c:v>Pins sylvestre (41ha)</c:v>
                </c:pt>
                <c:pt idx="3">
                  <c:v>Mélèzes (37ha)</c:v>
                </c:pt>
                <c:pt idx="4">
                  <c:v>Résineux divers (4ha)</c:v>
                </c:pt>
                <c:pt idx="5">
                  <c:v>Blanc Etoc / Trouées résineuses (55ha)</c:v>
                </c:pt>
              </c:strCache>
            </c:strRef>
          </c:cat>
          <c:val>
            <c:numRef>
              <c:f>'fichier de base 150119'!$BD$60:$BD$65</c:f>
              <c:numCache>
                <c:formatCode>0.0000</c:formatCode>
                <c:ptCount val="6"/>
                <c:pt idx="0">
                  <c:v>528.8732</c:v>
                </c:pt>
                <c:pt idx="1">
                  <c:v>132.56950000000001</c:v>
                </c:pt>
                <c:pt idx="2">
                  <c:v>40.568600000000011</c:v>
                </c:pt>
                <c:pt idx="3">
                  <c:v>37.253100000000003</c:v>
                </c:pt>
                <c:pt idx="4">
                  <c:v>4.113300000000045</c:v>
                </c:pt>
                <c:pt idx="5" formatCode="General">
                  <c:v>54.997100000000003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5D-446C-B39A-07E6F90E7B31}"/>
            </c:ext>
          </c:extLst>
        </c:ser>
        <c:ser>
          <c:idx val="1"/>
          <c:order val="1"/>
          <c:tx>
            <c:strRef>
              <c:f>'fichier de base 150119'!$BE$59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'fichier de base 150119'!$BC$60:$BC$65</c:f>
              <c:strCache>
                <c:ptCount val="6"/>
                <c:pt idx="0">
                  <c:v>Epicéas (529ha)</c:v>
                </c:pt>
                <c:pt idx="1">
                  <c:v>Douglas (132ha)</c:v>
                </c:pt>
                <c:pt idx="2">
                  <c:v>Pins sylvestre (41ha)</c:v>
                </c:pt>
                <c:pt idx="3">
                  <c:v>Mélèzes (37ha)</c:v>
                </c:pt>
                <c:pt idx="4">
                  <c:v>Résineux divers (4ha)</c:v>
                </c:pt>
                <c:pt idx="5">
                  <c:v>Blanc Etoc / Trouées résineuses (55ha)</c:v>
                </c:pt>
              </c:strCache>
            </c:strRef>
          </c:cat>
          <c:val>
            <c:numRef>
              <c:f>'fichier de base 150119'!$BE$60:$BE$65</c:f>
              <c:numCache>
                <c:formatCode>0%</c:formatCode>
                <c:ptCount val="6"/>
                <c:pt idx="0">
                  <c:v>0.66243724125561076</c:v>
                </c:pt>
                <c:pt idx="1">
                  <c:v>0.16604920395784054</c:v>
                </c:pt>
                <c:pt idx="2">
                  <c:v>5.0813978597520904E-2</c:v>
                </c:pt>
                <c:pt idx="3">
                  <c:v>4.6661167161087688E-2</c:v>
                </c:pt>
                <c:pt idx="4">
                  <c:v>5.1520914738291462E-3</c:v>
                </c:pt>
                <c:pt idx="5">
                  <c:v>6.8886317554111273E-2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5D-446C-B39A-07E6F90E7B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20974351890264"/>
          <c:y val="0.26422645086030916"/>
          <c:w val="0.27812353865123579"/>
          <c:h val="0.6566163604549430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fr-F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C3BC4-B099-4207-B349-C46FEBB349C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D93AC21-80A7-460E-BBA9-1664FD97B4C6}">
      <dgm:prSet phldrT="[Texte]"/>
      <dgm:spPr>
        <a:solidFill>
          <a:schemeClr val="accent3"/>
        </a:solidFill>
      </dgm:spPr>
      <dgm:t>
        <a:bodyPr/>
        <a:lstStyle/>
        <a:p>
          <a:r>
            <a:rPr lang="fr-BE" dirty="0" smtClean="0"/>
            <a:t>DNF- SPW</a:t>
          </a:r>
          <a:endParaRPr lang="fr-BE" dirty="0"/>
        </a:p>
      </dgm:t>
    </dgm:pt>
    <dgm:pt modelId="{29E4EC06-BC6C-44B1-8FD6-FFFE1FADB57F}" type="parTrans" cxnId="{0AE58E66-B220-4760-A8D1-089EE74159A0}">
      <dgm:prSet/>
      <dgm:spPr/>
      <dgm:t>
        <a:bodyPr/>
        <a:lstStyle/>
        <a:p>
          <a:endParaRPr lang="fr-BE"/>
        </a:p>
      </dgm:t>
    </dgm:pt>
    <dgm:pt modelId="{7BCFED5F-771D-4586-B0E0-48D0503035AA}" type="sibTrans" cxnId="{0AE58E66-B220-4760-A8D1-089EE74159A0}">
      <dgm:prSet/>
      <dgm:spPr/>
      <dgm:t>
        <a:bodyPr/>
        <a:lstStyle/>
        <a:p>
          <a:endParaRPr lang="fr-BE"/>
        </a:p>
      </dgm:t>
    </dgm:pt>
    <dgm:pt modelId="{A32F6E3E-5FE1-4865-AF9D-378894293B41}">
      <dgm:prSet phldrT="[Texte]"/>
      <dgm:spPr>
        <a:solidFill>
          <a:schemeClr val="accent3"/>
        </a:solidFill>
      </dgm:spPr>
      <dgm:t>
        <a:bodyPr/>
        <a:lstStyle/>
        <a:p>
          <a:r>
            <a:rPr lang="fr-BE" dirty="0" smtClean="0"/>
            <a:t>Cantonnements</a:t>
          </a:r>
          <a:endParaRPr lang="fr-BE" dirty="0"/>
        </a:p>
      </dgm:t>
    </dgm:pt>
    <dgm:pt modelId="{DA00B9D9-A5D8-4AD0-B1B2-5E9C69767FD7}" type="parTrans" cxnId="{50DA0AE9-45C7-4E6F-A419-EC64805967B9}">
      <dgm:prSet/>
      <dgm:spPr/>
      <dgm:t>
        <a:bodyPr/>
        <a:lstStyle/>
        <a:p>
          <a:endParaRPr lang="fr-BE"/>
        </a:p>
      </dgm:t>
    </dgm:pt>
    <dgm:pt modelId="{656520C0-F510-4872-9AAA-3CEDDD22BD49}" type="sibTrans" cxnId="{50DA0AE9-45C7-4E6F-A419-EC64805967B9}">
      <dgm:prSet/>
      <dgm:spPr/>
      <dgm:t>
        <a:bodyPr/>
        <a:lstStyle/>
        <a:p>
          <a:endParaRPr lang="fr-BE"/>
        </a:p>
      </dgm:t>
    </dgm:pt>
    <dgm:pt modelId="{5204A1D1-DCC8-4283-879B-3C372EE36A4C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BE" sz="2000" dirty="0" smtClean="0"/>
            <a:t>Triages</a:t>
          </a:r>
          <a:endParaRPr lang="fr-BE" sz="2000" dirty="0"/>
        </a:p>
      </dgm:t>
    </dgm:pt>
    <dgm:pt modelId="{C6BE1ABE-94C6-4A85-B2E0-ABFF75031692}" type="parTrans" cxnId="{F35E2C69-6155-4014-9610-44A6A5E26C4F}">
      <dgm:prSet/>
      <dgm:spPr/>
      <dgm:t>
        <a:bodyPr/>
        <a:lstStyle/>
        <a:p>
          <a:endParaRPr lang="fr-BE"/>
        </a:p>
      </dgm:t>
    </dgm:pt>
    <dgm:pt modelId="{11CEDC4B-4D1F-4B11-8AB5-B69191BE4A79}" type="sibTrans" cxnId="{F35E2C69-6155-4014-9610-44A6A5E26C4F}">
      <dgm:prSet/>
      <dgm:spPr/>
      <dgm:t>
        <a:bodyPr/>
        <a:lstStyle/>
        <a:p>
          <a:endParaRPr lang="fr-BE"/>
        </a:p>
      </dgm:t>
    </dgm:pt>
    <dgm:pt modelId="{80D23124-C185-4FEF-9F11-0EC5342DEF51}" type="pres">
      <dgm:prSet presAssocID="{18DC3BC4-B099-4207-B349-C46FEBB349C2}" presName="Name0" presStyleCnt="0">
        <dgm:presLayoutVars>
          <dgm:dir/>
          <dgm:animLvl val="lvl"/>
          <dgm:resizeHandles val="exact"/>
        </dgm:presLayoutVars>
      </dgm:prSet>
      <dgm:spPr/>
    </dgm:pt>
    <dgm:pt modelId="{0260F9BC-E95B-46F7-B7EC-EB6EEAD54A0D}" type="pres">
      <dgm:prSet presAssocID="{0D93AC21-80A7-460E-BBA9-1664FD97B4C6}" presName="Name8" presStyleCnt="0"/>
      <dgm:spPr/>
    </dgm:pt>
    <dgm:pt modelId="{872514C6-4B28-46BE-8AEE-F47AF71DC098}" type="pres">
      <dgm:prSet presAssocID="{0D93AC21-80A7-460E-BBA9-1664FD97B4C6}" presName="level" presStyleLbl="node1" presStyleIdx="0" presStyleCnt="3" custLinFactNeighborX="128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D003E0-CCF5-497E-9D94-31594F077590}" type="pres">
      <dgm:prSet presAssocID="{0D93AC21-80A7-460E-BBA9-1664FD97B4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875208-BE2A-4A4B-BC4F-68065DDBA907}" type="pres">
      <dgm:prSet presAssocID="{A32F6E3E-5FE1-4865-AF9D-378894293B41}" presName="Name8" presStyleCnt="0"/>
      <dgm:spPr/>
    </dgm:pt>
    <dgm:pt modelId="{3C73CF3A-7BEA-4426-848B-821EAB60AFED}" type="pres">
      <dgm:prSet presAssocID="{A32F6E3E-5FE1-4865-AF9D-378894293B4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B46C545-BA98-4FAC-BB7F-B3BED342083E}" type="pres">
      <dgm:prSet presAssocID="{A32F6E3E-5FE1-4865-AF9D-378894293B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D7B8FB7-0D93-4FFF-80EC-9D118014D61F}" type="pres">
      <dgm:prSet presAssocID="{5204A1D1-DCC8-4283-879B-3C372EE36A4C}" presName="Name8" presStyleCnt="0"/>
      <dgm:spPr/>
    </dgm:pt>
    <dgm:pt modelId="{C4C90331-783C-4E19-AFC2-0641DC352D39}" type="pres">
      <dgm:prSet presAssocID="{5204A1D1-DCC8-4283-879B-3C372EE36A4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3AC267-7A29-4614-9FF7-7BAB8E72A274}" type="pres">
      <dgm:prSet presAssocID="{5204A1D1-DCC8-4283-879B-3C372EE36A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DB9648-2086-4AE2-AFE9-6625402BFEAF}" type="presOf" srcId="{5204A1D1-DCC8-4283-879B-3C372EE36A4C}" destId="{F23AC267-7A29-4614-9FF7-7BAB8E72A274}" srcOrd="1" destOrd="0" presId="urn:microsoft.com/office/officeart/2005/8/layout/pyramid3"/>
    <dgm:cxn modelId="{6AE71590-B872-41A1-A5FD-11F764CE950D}" type="presOf" srcId="{18DC3BC4-B099-4207-B349-C46FEBB349C2}" destId="{80D23124-C185-4FEF-9F11-0EC5342DEF51}" srcOrd="0" destOrd="0" presId="urn:microsoft.com/office/officeart/2005/8/layout/pyramid3"/>
    <dgm:cxn modelId="{98E29361-C313-442C-AD61-23D5173E9555}" type="presOf" srcId="{0D93AC21-80A7-460E-BBA9-1664FD97B4C6}" destId="{75D003E0-CCF5-497E-9D94-31594F077590}" srcOrd="1" destOrd="0" presId="urn:microsoft.com/office/officeart/2005/8/layout/pyramid3"/>
    <dgm:cxn modelId="{0AE58E66-B220-4760-A8D1-089EE74159A0}" srcId="{18DC3BC4-B099-4207-B349-C46FEBB349C2}" destId="{0D93AC21-80A7-460E-BBA9-1664FD97B4C6}" srcOrd="0" destOrd="0" parTransId="{29E4EC06-BC6C-44B1-8FD6-FFFE1FADB57F}" sibTransId="{7BCFED5F-771D-4586-B0E0-48D0503035AA}"/>
    <dgm:cxn modelId="{50DA0AE9-45C7-4E6F-A419-EC64805967B9}" srcId="{18DC3BC4-B099-4207-B349-C46FEBB349C2}" destId="{A32F6E3E-5FE1-4865-AF9D-378894293B41}" srcOrd="1" destOrd="0" parTransId="{DA00B9D9-A5D8-4AD0-B1B2-5E9C69767FD7}" sibTransId="{656520C0-F510-4872-9AAA-3CEDDD22BD49}"/>
    <dgm:cxn modelId="{E2247D25-5751-4F85-B59A-FA6799ABCA52}" type="presOf" srcId="{A32F6E3E-5FE1-4865-AF9D-378894293B41}" destId="{3C73CF3A-7BEA-4426-848B-821EAB60AFED}" srcOrd="0" destOrd="0" presId="urn:microsoft.com/office/officeart/2005/8/layout/pyramid3"/>
    <dgm:cxn modelId="{CB7B5F89-2207-4457-B5B2-B6B3C05E3003}" type="presOf" srcId="{0D93AC21-80A7-460E-BBA9-1664FD97B4C6}" destId="{872514C6-4B28-46BE-8AEE-F47AF71DC098}" srcOrd="0" destOrd="0" presId="urn:microsoft.com/office/officeart/2005/8/layout/pyramid3"/>
    <dgm:cxn modelId="{C9B89E68-9D39-4C41-BB92-C6E76FA21ADB}" type="presOf" srcId="{5204A1D1-DCC8-4283-879B-3C372EE36A4C}" destId="{C4C90331-783C-4E19-AFC2-0641DC352D39}" srcOrd="0" destOrd="0" presId="urn:microsoft.com/office/officeart/2005/8/layout/pyramid3"/>
    <dgm:cxn modelId="{F35E2C69-6155-4014-9610-44A6A5E26C4F}" srcId="{18DC3BC4-B099-4207-B349-C46FEBB349C2}" destId="{5204A1D1-DCC8-4283-879B-3C372EE36A4C}" srcOrd="2" destOrd="0" parTransId="{C6BE1ABE-94C6-4A85-B2E0-ABFF75031692}" sibTransId="{11CEDC4B-4D1F-4B11-8AB5-B69191BE4A79}"/>
    <dgm:cxn modelId="{A85EFC5F-93F8-4367-A3D9-08F6532B7C6F}" type="presOf" srcId="{A32F6E3E-5FE1-4865-AF9D-378894293B41}" destId="{AB46C545-BA98-4FAC-BB7F-B3BED342083E}" srcOrd="1" destOrd="0" presId="urn:microsoft.com/office/officeart/2005/8/layout/pyramid3"/>
    <dgm:cxn modelId="{9E6175FB-0226-4ACB-A18F-0E041D4FCF72}" type="presParOf" srcId="{80D23124-C185-4FEF-9F11-0EC5342DEF51}" destId="{0260F9BC-E95B-46F7-B7EC-EB6EEAD54A0D}" srcOrd="0" destOrd="0" presId="urn:microsoft.com/office/officeart/2005/8/layout/pyramid3"/>
    <dgm:cxn modelId="{EC3D2D11-CC82-4CAA-AEAB-D8886306AA64}" type="presParOf" srcId="{0260F9BC-E95B-46F7-B7EC-EB6EEAD54A0D}" destId="{872514C6-4B28-46BE-8AEE-F47AF71DC098}" srcOrd="0" destOrd="0" presId="urn:microsoft.com/office/officeart/2005/8/layout/pyramid3"/>
    <dgm:cxn modelId="{510A563A-8858-4674-9FB7-22705BC1B8D7}" type="presParOf" srcId="{0260F9BC-E95B-46F7-B7EC-EB6EEAD54A0D}" destId="{75D003E0-CCF5-497E-9D94-31594F077590}" srcOrd="1" destOrd="0" presId="urn:microsoft.com/office/officeart/2005/8/layout/pyramid3"/>
    <dgm:cxn modelId="{14936A4D-8299-4855-A2DC-E61B24EB3CC6}" type="presParOf" srcId="{80D23124-C185-4FEF-9F11-0EC5342DEF51}" destId="{63875208-BE2A-4A4B-BC4F-68065DDBA907}" srcOrd="1" destOrd="0" presId="urn:microsoft.com/office/officeart/2005/8/layout/pyramid3"/>
    <dgm:cxn modelId="{B1B8ACE3-A185-44D6-A6C0-3F75C985272D}" type="presParOf" srcId="{63875208-BE2A-4A4B-BC4F-68065DDBA907}" destId="{3C73CF3A-7BEA-4426-848B-821EAB60AFED}" srcOrd="0" destOrd="0" presId="urn:microsoft.com/office/officeart/2005/8/layout/pyramid3"/>
    <dgm:cxn modelId="{0FBE597F-B2B4-47E0-B529-A95FDDE4DD45}" type="presParOf" srcId="{63875208-BE2A-4A4B-BC4F-68065DDBA907}" destId="{AB46C545-BA98-4FAC-BB7F-B3BED342083E}" srcOrd="1" destOrd="0" presId="urn:microsoft.com/office/officeart/2005/8/layout/pyramid3"/>
    <dgm:cxn modelId="{DB252A3C-1F35-4B2C-9D5C-D16247A9956B}" type="presParOf" srcId="{80D23124-C185-4FEF-9F11-0EC5342DEF51}" destId="{5D7B8FB7-0D93-4FFF-80EC-9D118014D61F}" srcOrd="2" destOrd="0" presId="urn:microsoft.com/office/officeart/2005/8/layout/pyramid3"/>
    <dgm:cxn modelId="{034A34A4-8C2A-44CD-A214-A21E476CFFC3}" type="presParOf" srcId="{5D7B8FB7-0D93-4FFF-80EC-9D118014D61F}" destId="{C4C90331-783C-4E19-AFC2-0641DC352D39}" srcOrd="0" destOrd="0" presId="urn:microsoft.com/office/officeart/2005/8/layout/pyramid3"/>
    <dgm:cxn modelId="{4F242BC5-0A12-41A1-AB97-B4B70183D241}" type="presParOf" srcId="{5D7B8FB7-0D93-4FFF-80EC-9D118014D61F}" destId="{F23AC267-7A29-4614-9FF7-7BAB8E72A27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864B2-3AF8-4510-87EA-9BE6F9591AE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B703A1D-C41E-4B10-BC1E-14B6C37C1362}">
      <dgm:prSet phldrT="[Texte]"/>
      <dgm:spPr/>
      <dgm:t>
        <a:bodyPr/>
        <a:lstStyle/>
        <a:p>
          <a:r>
            <a:rPr lang="fr-BE" dirty="0" smtClean="0"/>
            <a:t>Propriétaire</a:t>
          </a:r>
        </a:p>
      </dgm:t>
    </dgm:pt>
    <dgm:pt modelId="{41895254-A989-4363-83C6-AD76D6C9595F}" type="parTrans" cxnId="{00FEBE48-B963-4D1F-A6C8-F7296D611E44}">
      <dgm:prSet/>
      <dgm:spPr/>
      <dgm:t>
        <a:bodyPr/>
        <a:lstStyle/>
        <a:p>
          <a:endParaRPr lang="fr-BE"/>
        </a:p>
      </dgm:t>
    </dgm:pt>
    <dgm:pt modelId="{2D448B87-F41D-45B1-B947-2C4512D3D274}" type="sibTrans" cxnId="{00FEBE48-B963-4D1F-A6C8-F7296D611E44}">
      <dgm:prSet/>
      <dgm:spPr/>
      <dgm:t>
        <a:bodyPr/>
        <a:lstStyle/>
        <a:p>
          <a:endParaRPr lang="fr-BE"/>
        </a:p>
      </dgm:t>
    </dgm:pt>
    <dgm:pt modelId="{121A5EF0-8136-4B03-98E4-E438E4D9FED6}">
      <dgm:prSet phldrT="[Texte]"/>
      <dgm:spPr/>
      <dgm:t>
        <a:bodyPr/>
        <a:lstStyle/>
        <a:p>
          <a:r>
            <a:rPr lang="fr-BE" dirty="0" smtClean="0"/>
            <a:t>Utilisateurs</a:t>
          </a:r>
          <a:endParaRPr lang="fr-BE" dirty="0"/>
        </a:p>
      </dgm:t>
    </dgm:pt>
    <dgm:pt modelId="{5903C25E-A271-4673-B6EF-CFFA6D025C8C}" type="parTrans" cxnId="{34B652C7-9272-4F3B-835C-A214B98DB21F}">
      <dgm:prSet/>
      <dgm:spPr/>
      <dgm:t>
        <a:bodyPr/>
        <a:lstStyle/>
        <a:p>
          <a:endParaRPr lang="fr-BE"/>
        </a:p>
      </dgm:t>
    </dgm:pt>
    <dgm:pt modelId="{C3DE48EC-D472-4047-B804-796744AC1C04}" type="sibTrans" cxnId="{34B652C7-9272-4F3B-835C-A214B98DB21F}">
      <dgm:prSet/>
      <dgm:spPr/>
      <dgm:t>
        <a:bodyPr/>
        <a:lstStyle/>
        <a:p>
          <a:endParaRPr lang="fr-BE"/>
        </a:p>
      </dgm:t>
    </dgm:pt>
    <dgm:pt modelId="{DA5801E6-703E-4B37-881F-BACDB763F8B2}">
      <dgm:prSet phldrT="[Texte]"/>
      <dgm:spPr/>
      <dgm:t>
        <a:bodyPr/>
        <a:lstStyle/>
        <a:p>
          <a:r>
            <a:rPr lang="fr-BE" dirty="0" smtClean="0"/>
            <a:t>Cadre légal</a:t>
          </a:r>
          <a:endParaRPr lang="fr-BE" dirty="0"/>
        </a:p>
      </dgm:t>
    </dgm:pt>
    <dgm:pt modelId="{E9543CDC-66E5-4153-92E1-38CBB5FEAE33}" type="parTrans" cxnId="{046D55FC-C992-4321-8C17-47AF25B77856}">
      <dgm:prSet/>
      <dgm:spPr/>
      <dgm:t>
        <a:bodyPr/>
        <a:lstStyle/>
        <a:p>
          <a:endParaRPr lang="fr-BE"/>
        </a:p>
      </dgm:t>
    </dgm:pt>
    <dgm:pt modelId="{FABFF407-8C79-4933-8B7C-D2E0B5C1BA6A}" type="sibTrans" cxnId="{046D55FC-C992-4321-8C17-47AF25B77856}">
      <dgm:prSet/>
      <dgm:spPr/>
      <dgm:t>
        <a:bodyPr/>
        <a:lstStyle/>
        <a:p>
          <a:endParaRPr lang="fr-BE"/>
        </a:p>
      </dgm:t>
    </dgm:pt>
    <dgm:pt modelId="{8B768681-0419-4B8D-B3BB-9978B7759318}">
      <dgm:prSet phldrT="[Texte]"/>
      <dgm:spPr/>
      <dgm:t>
        <a:bodyPr/>
        <a:lstStyle/>
        <a:p>
          <a:r>
            <a:rPr lang="fr-BE" baseline="0" dirty="0" smtClean="0"/>
            <a:t>Environnement et climat</a:t>
          </a:r>
          <a:endParaRPr lang="fr-BE" dirty="0"/>
        </a:p>
      </dgm:t>
    </dgm:pt>
    <dgm:pt modelId="{0F7B2CFD-926E-45CD-8222-9FEA4EA66E31}" type="sibTrans" cxnId="{1A3ABE15-7DAE-4F1E-AC7E-F78C59ED39CD}">
      <dgm:prSet/>
      <dgm:spPr/>
      <dgm:t>
        <a:bodyPr/>
        <a:lstStyle/>
        <a:p>
          <a:endParaRPr lang="fr-BE"/>
        </a:p>
      </dgm:t>
    </dgm:pt>
    <dgm:pt modelId="{A5987330-F2B1-43E6-9D53-BB284D66117D}" type="parTrans" cxnId="{1A3ABE15-7DAE-4F1E-AC7E-F78C59ED39CD}">
      <dgm:prSet/>
      <dgm:spPr/>
      <dgm:t>
        <a:bodyPr/>
        <a:lstStyle/>
        <a:p>
          <a:endParaRPr lang="fr-BE"/>
        </a:p>
      </dgm:t>
    </dgm:pt>
    <dgm:pt modelId="{0206B68B-B7B1-4327-9EED-5FDB7C6947CC}">
      <dgm:prSet phldrT="[Texte]"/>
      <dgm:spPr/>
      <dgm:t>
        <a:bodyPr/>
        <a:lstStyle/>
        <a:p>
          <a:r>
            <a:rPr lang="fr-BE" dirty="0" smtClean="0"/>
            <a:t>Gestionnaire</a:t>
          </a:r>
          <a:endParaRPr lang="fr-BE" dirty="0"/>
        </a:p>
      </dgm:t>
    </dgm:pt>
    <dgm:pt modelId="{EB75042A-787D-473C-B062-19052B2DFBC6}" type="sibTrans" cxnId="{CEFE693C-3099-4A46-B488-7F1EE55B4763}">
      <dgm:prSet/>
      <dgm:spPr/>
      <dgm:t>
        <a:bodyPr/>
        <a:lstStyle/>
        <a:p>
          <a:endParaRPr lang="fr-BE"/>
        </a:p>
      </dgm:t>
    </dgm:pt>
    <dgm:pt modelId="{501E91B5-D4CA-4FA9-ACF5-17CF4DC1158C}" type="parTrans" cxnId="{CEFE693C-3099-4A46-B488-7F1EE55B4763}">
      <dgm:prSet/>
      <dgm:spPr/>
      <dgm:t>
        <a:bodyPr/>
        <a:lstStyle/>
        <a:p>
          <a:endParaRPr lang="fr-BE"/>
        </a:p>
      </dgm:t>
    </dgm:pt>
    <dgm:pt modelId="{0B8DC9F0-DE0C-49EC-A177-3FAE1E1F0930}" type="pres">
      <dgm:prSet presAssocID="{F5D864B2-3AF8-4510-87EA-9BE6F9591A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BDC562-91CE-493D-ADBB-A18A556DCA39}" type="pres">
      <dgm:prSet presAssocID="{0206B68B-B7B1-4327-9EED-5FDB7C6947CC}" presName="centerShape" presStyleLbl="node0" presStyleIdx="0" presStyleCnt="1" custScaleX="76143" custScaleY="70642" custLinFactNeighborX="-1511" custLinFactNeighborY="605"/>
      <dgm:spPr/>
      <dgm:t>
        <a:bodyPr/>
        <a:lstStyle/>
        <a:p>
          <a:endParaRPr lang="fr-BE"/>
        </a:p>
      </dgm:t>
    </dgm:pt>
    <dgm:pt modelId="{333583DF-F107-46A7-B830-63C23B09B60B}" type="pres">
      <dgm:prSet presAssocID="{3B703A1D-C41E-4B10-BC1E-14B6C37C1362}" presName="node" presStyleLbl="node1" presStyleIdx="0" presStyleCnt="4" custScaleX="94608" custScaleY="95282" custRadScaleRad="94075" custRadScaleInc="-1036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62310E1-2521-4180-A6F8-9A4551A90D7D}" type="pres">
      <dgm:prSet presAssocID="{3B703A1D-C41E-4B10-BC1E-14B6C37C1362}" presName="dummy" presStyleCnt="0"/>
      <dgm:spPr/>
    </dgm:pt>
    <dgm:pt modelId="{5E80E2C5-82A3-4DFC-886F-A6C81FDF6F95}" type="pres">
      <dgm:prSet presAssocID="{2D448B87-F41D-45B1-B947-2C4512D3D274}" presName="sibTrans" presStyleLbl="sibTrans2D1" presStyleIdx="0" presStyleCnt="4"/>
      <dgm:spPr/>
      <dgm:t>
        <a:bodyPr/>
        <a:lstStyle/>
        <a:p>
          <a:endParaRPr lang="fr-FR"/>
        </a:p>
      </dgm:t>
    </dgm:pt>
    <dgm:pt modelId="{362C5183-1FE0-4D43-8941-0D4CD4D755A1}" type="pres">
      <dgm:prSet presAssocID="{121A5EF0-8136-4B03-98E4-E438E4D9FED6}" presName="node" presStyleLbl="node1" presStyleIdx="1" presStyleCnt="4" custRadScaleRad="138238" custRadScaleInc="67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87A6841-7992-45E2-A12E-60A52EC70C4F}" type="pres">
      <dgm:prSet presAssocID="{121A5EF0-8136-4B03-98E4-E438E4D9FED6}" presName="dummy" presStyleCnt="0"/>
      <dgm:spPr/>
    </dgm:pt>
    <dgm:pt modelId="{1159F5AC-E582-4C0C-BDD6-7C9D9E0F9D17}" type="pres">
      <dgm:prSet presAssocID="{C3DE48EC-D472-4047-B804-796744AC1C0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26B68751-8C9B-49C5-AB9B-83F81F9A6F0B}" type="pres">
      <dgm:prSet presAssocID="{8B768681-0419-4B8D-B3BB-9978B7759318}" presName="node" presStyleLbl="node1" presStyleIdx="2" presStyleCnt="4" custRadScaleRad="136129" custRadScaleInc="649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5C5B71-F482-4DC3-9000-4457563403B0}" type="pres">
      <dgm:prSet presAssocID="{8B768681-0419-4B8D-B3BB-9978B7759318}" presName="dummy" presStyleCnt="0"/>
      <dgm:spPr/>
    </dgm:pt>
    <dgm:pt modelId="{557B9A6A-80B2-4F4C-BAB4-6112C892B6C9}" type="pres">
      <dgm:prSet presAssocID="{0F7B2CFD-926E-45CD-8222-9FEA4EA66E31}" presName="sibTrans" presStyleLbl="sibTrans2D1" presStyleIdx="2" presStyleCnt="4"/>
      <dgm:spPr/>
      <dgm:t>
        <a:bodyPr/>
        <a:lstStyle/>
        <a:p>
          <a:endParaRPr lang="fr-FR"/>
        </a:p>
      </dgm:t>
    </dgm:pt>
    <dgm:pt modelId="{F5FE8594-0A3B-4A80-A109-30DF52D0DE6A}" type="pres">
      <dgm:prSet presAssocID="{DA5801E6-703E-4B37-881F-BACDB763F8B2}" presName="node" presStyleLbl="node1" presStyleIdx="3" presStyleCnt="4" custRadScaleRad="139959" custRadScaleInc="-118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EA0C5D-310B-4ED2-B882-3E3BADDCA15E}" type="pres">
      <dgm:prSet presAssocID="{DA5801E6-703E-4B37-881F-BACDB763F8B2}" presName="dummy" presStyleCnt="0"/>
      <dgm:spPr/>
    </dgm:pt>
    <dgm:pt modelId="{E87533A4-BA60-4F18-8D04-3D441BBB95B2}" type="pres">
      <dgm:prSet presAssocID="{FABFF407-8C79-4933-8B7C-D2E0B5C1BA6A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F8422A80-6DEB-4F2A-BB92-542AF02F85DB}" type="presOf" srcId="{121A5EF0-8136-4B03-98E4-E438E4D9FED6}" destId="{362C5183-1FE0-4D43-8941-0D4CD4D755A1}" srcOrd="0" destOrd="0" presId="urn:microsoft.com/office/officeart/2005/8/layout/radial6"/>
    <dgm:cxn modelId="{AE3F33D3-E97A-43AA-8C82-5B5317C54FE4}" type="presOf" srcId="{8B768681-0419-4B8D-B3BB-9978B7759318}" destId="{26B68751-8C9B-49C5-AB9B-83F81F9A6F0B}" srcOrd="0" destOrd="0" presId="urn:microsoft.com/office/officeart/2005/8/layout/radial6"/>
    <dgm:cxn modelId="{34B652C7-9272-4F3B-835C-A214B98DB21F}" srcId="{0206B68B-B7B1-4327-9EED-5FDB7C6947CC}" destId="{121A5EF0-8136-4B03-98E4-E438E4D9FED6}" srcOrd="1" destOrd="0" parTransId="{5903C25E-A271-4673-B6EF-CFFA6D025C8C}" sibTransId="{C3DE48EC-D472-4047-B804-796744AC1C04}"/>
    <dgm:cxn modelId="{1A3ABE15-7DAE-4F1E-AC7E-F78C59ED39CD}" srcId="{0206B68B-B7B1-4327-9EED-5FDB7C6947CC}" destId="{8B768681-0419-4B8D-B3BB-9978B7759318}" srcOrd="2" destOrd="0" parTransId="{A5987330-F2B1-43E6-9D53-BB284D66117D}" sibTransId="{0F7B2CFD-926E-45CD-8222-9FEA4EA66E31}"/>
    <dgm:cxn modelId="{046D55FC-C992-4321-8C17-47AF25B77856}" srcId="{0206B68B-B7B1-4327-9EED-5FDB7C6947CC}" destId="{DA5801E6-703E-4B37-881F-BACDB763F8B2}" srcOrd="3" destOrd="0" parTransId="{E9543CDC-66E5-4153-92E1-38CBB5FEAE33}" sibTransId="{FABFF407-8C79-4933-8B7C-D2E0B5C1BA6A}"/>
    <dgm:cxn modelId="{E49C7D04-3260-4B38-9D3D-E3B1043E55AA}" type="presOf" srcId="{F5D864B2-3AF8-4510-87EA-9BE6F9591AE3}" destId="{0B8DC9F0-DE0C-49EC-A177-3FAE1E1F0930}" srcOrd="0" destOrd="0" presId="urn:microsoft.com/office/officeart/2005/8/layout/radial6"/>
    <dgm:cxn modelId="{00FEBE48-B963-4D1F-A6C8-F7296D611E44}" srcId="{0206B68B-B7B1-4327-9EED-5FDB7C6947CC}" destId="{3B703A1D-C41E-4B10-BC1E-14B6C37C1362}" srcOrd="0" destOrd="0" parTransId="{41895254-A989-4363-83C6-AD76D6C9595F}" sibTransId="{2D448B87-F41D-45B1-B947-2C4512D3D274}"/>
    <dgm:cxn modelId="{A20ED665-9045-4AFA-9E9A-1CC9F451A39D}" type="presOf" srcId="{C3DE48EC-D472-4047-B804-796744AC1C04}" destId="{1159F5AC-E582-4C0C-BDD6-7C9D9E0F9D17}" srcOrd="0" destOrd="0" presId="urn:microsoft.com/office/officeart/2005/8/layout/radial6"/>
    <dgm:cxn modelId="{B0330276-3A75-4EDF-92A2-86167EF83C7C}" type="presOf" srcId="{2D448B87-F41D-45B1-B947-2C4512D3D274}" destId="{5E80E2C5-82A3-4DFC-886F-A6C81FDF6F95}" srcOrd="0" destOrd="0" presId="urn:microsoft.com/office/officeart/2005/8/layout/radial6"/>
    <dgm:cxn modelId="{CEFE693C-3099-4A46-B488-7F1EE55B4763}" srcId="{F5D864B2-3AF8-4510-87EA-9BE6F9591AE3}" destId="{0206B68B-B7B1-4327-9EED-5FDB7C6947CC}" srcOrd="0" destOrd="0" parTransId="{501E91B5-D4CA-4FA9-ACF5-17CF4DC1158C}" sibTransId="{EB75042A-787D-473C-B062-19052B2DFBC6}"/>
    <dgm:cxn modelId="{498A1ED9-ECF1-49A5-88B2-3A57CBB5D388}" type="presOf" srcId="{0F7B2CFD-926E-45CD-8222-9FEA4EA66E31}" destId="{557B9A6A-80B2-4F4C-BAB4-6112C892B6C9}" srcOrd="0" destOrd="0" presId="urn:microsoft.com/office/officeart/2005/8/layout/radial6"/>
    <dgm:cxn modelId="{11D29494-5C18-4483-8499-6A7A0DED2478}" type="presOf" srcId="{DA5801E6-703E-4B37-881F-BACDB763F8B2}" destId="{F5FE8594-0A3B-4A80-A109-30DF52D0DE6A}" srcOrd="0" destOrd="0" presId="urn:microsoft.com/office/officeart/2005/8/layout/radial6"/>
    <dgm:cxn modelId="{B1016D25-245E-4D09-B2AD-4CE6A491D127}" type="presOf" srcId="{0206B68B-B7B1-4327-9EED-5FDB7C6947CC}" destId="{F0BDC562-91CE-493D-ADBB-A18A556DCA39}" srcOrd="0" destOrd="0" presId="urn:microsoft.com/office/officeart/2005/8/layout/radial6"/>
    <dgm:cxn modelId="{8856F195-C6A8-4B16-8812-4FCBA6BE7415}" type="presOf" srcId="{3B703A1D-C41E-4B10-BC1E-14B6C37C1362}" destId="{333583DF-F107-46A7-B830-63C23B09B60B}" srcOrd="0" destOrd="0" presId="urn:microsoft.com/office/officeart/2005/8/layout/radial6"/>
    <dgm:cxn modelId="{31B41B45-4D7D-4DFC-8CCD-B0439EEB2F0C}" type="presOf" srcId="{FABFF407-8C79-4933-8B7C-D2E0B5C1BA6A}" destId="{E87533A4-BA60-4F18-8D04-3D441BBB95B2}" srcOrd="0" destOrd="0" presId="urn:microsoft.com/office/officeart/2005/8/layout/radial6"/>
    <dgm:cxn modelId="{8FDEF520-5525-4BB1-B9F7-0CC2264C2558}" type="presParOf" srcId="{0B8DC9F0-DE0C-49EC-A177-3FAE1E1F0930}" destId="{F0BDC562-91CE-493D-ADBB-A18A556DCA39}" srcOrd="0" destOrd="0" presId="urn:microsoft.com/office/officeart/2005/8/layout/radial6"/>
    <dgm:cxn modelId="{4CCE364C-4A7E-41F6-A1E5-D3CAD409E423}" type="presParOf" srcId="{0B8DC9F0-DE0C-49EC-A177-3FAE1E1F0930}" destId="{333583DF-F107-46A7-B830-63C23B09B60B}" srcOrd="1" destOrd="0" presId="urn:microsoft.com/office/officeart/2005/8/layout/radial6"/>
    <dgm:cxn modelId="{35B60692-06E0-4CF0-BA4A-7C2156BE0431}" type="presParOf" srcId="{0B8DC9F0-DE0C-49EC-A177-3FAE1E1F0930}" destId="{562310E1-2521-4180-A6F8-9A4551A90D7D}" srcOrd="2" destOrd="0" presId="urn:microsoft.com/office/officeart/2005/8/layout/radial6"/>
    <dgm:cxn modelId="{566EEBE7-7E4F-4110-BE13-C91EED1EB54D}" type="presParOf" srcId="{0B8DC9F0-DE0C-49EC-A177-3FAE1E1F0930}" destId="{5E80E2C5-82A3-4DFC-886F-A6C81FDF6F95}" srcOrd="3" destOrd="0" presId="urn:microsoft.com/office/officeart/2005/8/layout/radial6"/>
    <dgm:cxn modelId="{7F16C656-3B49-47E4-9199-F3B53E4C9BA6}" type="presParOf" srcId="{0B8DC9F0-DE0C-49EC-A177-3FAE1E1F0930}" destId="{362C5183-1FE0-4D43-8941-0D4CD4D755A1}" srcOrd="4" destOrd="0" presId="urn:microsoft.com/office/officeart/2005/8/layout/radial6"/>
    <dgm:cxn modelId="{30668D7B-52DF-4CA9-BFB2-000603855FC1}" type="presParOf" srcId="{0B8DC9F0-DE0C-49EC-A177-3FAE1E1F0930}" destId="{987A6841-7992-45E2-A12E-60A52EC70C4F}" srcOrd="5" destOrd="0" presId="urn:microsoft.com/office/officeart/2005/8/layout/radial6"/>
    <dgm:cxn modelId="{2A7710D4-654E-4E38-9016-2E5CA1825330}" type="presParOf" srcId="{0B8DC9F0-DE0C-49EC-A177-3FAE1E1F0930}" destId="{1159F5AC-E582-4C0C-BDD6-7C9D9E0F9D17}" srcOrd="6" destOrd="0" presId="urn:microsoft.com/office/officeart/2005/8/layout/radial6"/>
    <dgm:cxn modelId="{D6564DF2-7C19-4C30-A723-26C6F5F7CA40}" type="presParOf" srcId="{0B8DC9F0-DE0C-49EC-A177-3FAE1E1F0930}" destId="{26B68751-8C9B-49C5-AB9B-83F81F9A6F0B}" srcOrd="7" destOrd="0" presId="urn:microsoft.com/office/officeart/2005/8/layout/radial6"/>
    <dgm:cxn modelId="{846DC348-981B-4DE2-8F36-080C18F519E1}" type="presParOf" srcId="{0B8DC9F0-DE0C-49EC-A177-3FAE1E1F0930}" destId="{BD5C5B71-F482-4DC3-9000-4457563403B0}" srcOrd="8" destOrd="0" presId="urn:microsoft.com/office/officeart/2005/8/layout/radial6"/>
    <dgm:cxn modelId="{55DD6805-8355-4F55-AEF7-9A6DE9EC8969}" type="presParOf" srcId="{0B8DC9F0-DE0C-49EC-A177-3FAE1E1F0930}" destId="{557B9A6A-80B2-4F4C-BAB4-6112C892B6C9}" srcOrd="9" destOrd="0" presId="urn:microsoft.com/office/officeart/2005/8/layout/radial6"/>
    <dgm:cxn modelId="{EB61BCB7-271B-4D42-B138-D7B087D363D2}" type="presParOf" srcId="{0B8DC9F0-DE0C-49EC-A177-3FAE1E1F0930}" destId="{F5FE8594-0A3B-4A80-A109-30DF52D0DE6A}" srcOrd="10" destOrd="0" presId="urn:microsoft.com/office/officeart/2005/8/layout/radial6"/>
    <dgm:cxn modelId="{A423843B-79EB-4F60-8046-AAE9864873C8}" type="presParOf" srcId="{0B8DC9F0-DE0C-49EC-A177-3FAE1E1F0930}" destId="{6CEA0C5D-310B-4ED2-B882-3E3BADDCA15E}" srcOrd="11" destOrd="0" presId="urn:microsoft.com/office/officeart/2005/8/layout/radial6"/>
    <dgm:cxn modelId="{EF99DDD2-0778-46B1-9DF0-C213AEDC53B5}" type="presParOf" srcId="{0B8DC9F0-DE0C-49EC-A177-3FAE1E1F0930}" destId="{E87533A4-BA60-4F18-8D04-3D441BBB95B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514C6-4B28-46BE-8AEE-F47AF71DC098}">
      <dsp:nvSpPr>
        <dsp:cNvPr id="0" name=""/>
        <dsp:cNvSpPr/>
      </dsp:nvSpPr>
      <dsp:spPr>
        <a:xfrm rot="10800000">
          <a:off x="0" y="0"/>
          <a:ext cx="6048672" cy="648072"/>
        </a:xfrm>
        <a:prstGeom prst="trapezoid">
          <a:avLst>
            <a:gd name="adj" fmla="val 155556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smtClean="0"/>
            <a:t>DNF- SPW</a:t>
          </a:r>
          <a:endParaRPr lang="fr-BE" sz="2800" kern="1200" dirty="0"/>
        </a:p>
      </dsp:txBody>
      <dsp:txXfrm rot="-10800000">
        <a:off x="1058517" y="0"/>
        <a:ext cx="3931636" cy="648072"/>
      </dsp:txXfrm>
    </dsp:sp>
    <dsp:sp modelId="{3C73CF3A-7BEA-4426-848B-821EAB60AFED}">
      <dsp:nvSpPr>
        <dsp:cNvPr id="0" name=""/>
        <dsp:cNvSpPr/>
      </dsp:nvSpPr>
      <dsp:spPr>
        <a:xfrm rot="10800000">
          <a:off x="1008112" y="648072"/>
          <a:ext cx="4032448" cy="648072"/>
        </a:xfrm>
        <a:prstGeom prst="trapezoid">
          <a:avLst>
            <a:gd name="adj" fmla="val 155556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smtClean="0"/>
            <a:t>Cantonnements</a:t>
          </a:r>
          <a:endParaRPr lang="fr-BE" sz="2800" kern="1200" dirty="0"/>
        </a:p>
      </dsp:txBody>
      <dsp:txXfrm rot="-10800000">
        <a:off x="1713790" y="648072"/>
        <a:ext cx="2621091" cy="648072"/>
      </dsp:txXfrm>
    </dsp:sp>
    <dsp:sp modelId="{C4C90331-783C-4E19-AFC2-0641DC352D39}">
      <dsp:nvSpPr>
        <dsp:cNvPr id="0" name=""/>
        <dsp:cNvSpPr/>
      </dsp:nvSpPr>
      <dsp:spPr>
        <a:xfrm rot="10800000">
          <a:off x="2016224" y="1296144"/>
          <a:ext cx="2016224" cy="648072"/>
        </a:xfrm>
        <a:prstGeom prst="trapezoid">
          <a:avLst>
            <a:gd name="adj" fmla="val 155556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Triages</a:t>
          </a:r>
          <a:endParaRPr lang="fr-BE" sz="2000" kern="1200" dirty="0"/>
        </a:p>
      </dsp:txBody>
      <dsp:txXfrm rot="-10800000">
        <a:off x="2016224" y="1296144"/>
        <a:ext cx="2016224" cy="648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533A4-BA60-4F18-8D04-3D441BBB95B2}">
      <dsp:nvSpPr>
        <dsp:cNvPr id="0" name=""/>
        <dsp:cNvSpPr/>
      </dsp:nvSpPr>
      <dsp:spPr>
        <a:xfrm>
          <a:off x="1243446" y="617234"/>
          <a:ext cx="4267020" cy="4267020"/>
        </a:xfrm>
        <a:prstGeom prst="blockArc">
          <a:avLst>
            <a:gd name="adj1" fmla="val 10491420"/>
            <a:gd name="adj2" fmla="val 17428815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B9A6A-80B2-4F4C-BAB4-6112C892B6C9}">
      <dsp:nvSpPr>
        <dsp:cNvPr id="0" name=""/>
        <dsp:cNvSpPr/>
      </dsp:nvSpPr>
      <dsp:spPr>
        <a:xfrm>
          <a:off x="1251600" y="772640"/>
          <a:ext cx="4267020" cy="4267020"/>
        </a:xfrm>
        <a:prstGeom prst="blockArc">
          <a:avLst>
            <a:gd name="adj1" fmla="val 4168087"/>
            <a:gd name="adj2" fmla="val 10748181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9F5AC-E582-4C0C-BDD6-7C9D9E0F9D17}">
      <dsp:nvSpPr>
        <dsp:cNvPr id="0" name=""/>
        <dsp:cNvSpPr/>
      </dsp:nvSpPr>
      <dsp:spPr>
        <a:xfrm>
          <a:off x="2877462" y="842183"/>
          <a:ext cx="4267020" cy="4267020"/>
        </a:xfrm>
        <a:prstGeom prst="blockArc">
          <a:avLst>
            <a:gd name="adj1" fmla="val 21404357"/>
            <a:gd name="adj2" fmla="val 6925817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0E2C5-82A3-4DFC-886F-A6C81FDF6F95}">
      <dsp:nvSpPr>
        <dsp:cNvPr id="0" name=""/>
        <dsp:cNvSpPr/>
      </dsp:nvSpPr>
      <dsp:spPr>
        <a:xfrm>
          <a:off x="2882195" y="540000"/>
          <a:ext cx="4267020" cy="4267020"/>
        </a:xfrm>
        <a:prstGeom prst="blockArc">
          <a:avLst>
            <a:gd name="adj1" fmla="val 14647383"/>
            <a:gd name="adj2" fmla="val 303319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DC562-91CE-493D-ADBB-A18A556DCA39}">
      <dsp:nvSpPr>
        <dsp:cNvPr id="0" name=""/>
        <dsp:cNvSpPr/>
      </dsp:nvSpPr>
      <dsp:spPr>
        <a:xfrm>
          <a:off x="3402428" y="2088236"/>
          <a:ext cx="1494118" cy="1386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Gestionnaire</a:t>
          </a:r>
          <a:endParaRPr lang="fr-BE" sz="1400" kern="1200" dirty="0"/>
        </a:p>
      </dsp:txBody>
      <dsp:txXfrm>
        <a:off x="3402428" y="2088236"/>
        <a:ext cx="1494118" cy="1386174"/>
      </dsp:txXfrm>
    </dsp:sp>
    <dsp:sp modelId="{333583DF-F107-46A7-B830-63C23B09B60B}">
      <dsp:nvSpPr>
        <dsp:cNvPr id="0" name=""/>
        <dsp:cNvSpPr/>
      </dsp:nvSpPr>
      <dsp:spPr>
        <a:xfrm>
          <a:off x="3456381" y="144025"/>
          <a:ext cx="1299513" cy="1308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Propriétaire</a:t>
          </a:r>
        </a:p>
      </dsp:txBody>
      <dsp:txXfrm>
        <a:off x="3456381" y="144025"/>
        <a:ext cx="1299513" cy="1308771"/>
      </dsp:txXfrm>
    </dsp:sp>
    <dsp:sp modelId="{362C5183-1FE0-4D43-8941-0D4CD4D755A1}">
      <dsp:nvSpPr>
        <dsp:cNvPr id="0" name=""/>
        <dsp:cNvSpPr/>
      </dsp:nvSpPr>
      <dsp:spPr>
        <a:xfrm>
          <a:off x="6404871" y="2170364"/>
          <a:ext cx="1373577" cy="1373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Utilisateurs</a:t>
          </a:r>
          <a:endParaRPr lang="fr-BE" sz="1000" kern="1200" dirty="0"/>
        </a:p>
      </dsp:txBody>
      <dsp:txXfrm>
        <a:off x="6404871" y="2170364"/>
        <a:ext cx="1373577" cy="1373577"/>
      </dsp:txXfrm>
    </dsp:sp>
    <dsp:sp modelId="{26B68751-8C9B-49C5-AB9B-83F81F9A6F0B}">
      <dsp:nvSpPr>
        <dsp:cNvPr id="0" name=""/>
        <dsp:cNvSpPr/>
      </dsp:nvSpPr>
      <dsp:spPr>
        <a:xfrm>
          <a:off x="3429262" y="4171038"/>
          <a:ext cx="1373577" cy="1373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baseline="0" dirty="0" smtClean="0"/>
            <a:t>Environnement et climat</a:t>
          </a:r>
          <a:endParaRPr lang="fr-BE" sz="1000" kern="1200" dirty="0"/>
        </a:p>
      </dsp:txBody>
      <dsp:txXfrm>
        <a:off x="3429262" y="4171038"/>
        <a:ext cx="1373577" cy="1373577"/>
      </dsp:txXfrm>
    </dsp:sp>
    <dsp:sp modelId="{F5FE8594-0A3B-4A80-A109-30DF52D0DE6A}">
      <dsp:nvSpPr>
        <dsp:cNvPr id="0" name=""/>
        <dsp:cNvSpPr/>
      </dsp:nvSpPr>
      <dsp:spPr>
        <a:xfrm>
          <a:off x="614497" y="2250775"/>
          <a:ext cx="1373577" cy="1373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Cadre légal</a:t>
          </a:r>
          <a:endParaRPr lang="fr-BE" sz="1000" kern="1200" dirty="0"/>
        </a:p>
      </dsp:txBody>
      <dsp:txXfrm>
        <a:off x="614497" y="2250775"/>
        <a:ext cx="1373577" cy="137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FA5C-2D5B-40C7-A6B5-2252E4487C23}" type="datetimeFigureOut">
              <a:rPr lang="fr-BE" smtClean="0"/>
              <a:pPr/>
              <a:t>04-06-19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51390-59E9-493B-8E89-7F23AB27AF2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AA714B-B491-46FF-866E-32373A9EAF52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005CEF-0B60-446A-931F-E11C619EF9D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05CEF-0B60-446A-931F-E11C619EF9DF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06C3-7502-48C4-972A-43AD9EE051BE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C9FA-255F-4C95-BD3A-08FC068D8A4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13A7-A6F1-4166-A22E-94530E13F0E3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840E-987C-4FF8-8B16-C3C5510F52C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7AA6-7160-4500-9225-CCAA704642DD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FD39-260E-4006-94B9-E34541F0E2A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09B2-7EE4-4535-9AFA-7F2E58546B94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1965-D8C4-493B-8D83-0ADB6D33FAC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7092-3E1B-43F0-AA93-455E1C06AD4C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F294-3FE6-4F28-A900-028664559C4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6BDD-0BCE-4791-91F7-D085E1B7F48F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BD02-67A4-4DAE-8998-59BF623029D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0CF3-6CBB-4008-BE56-2CE6846BE0F5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4F99-E6AF-4CB7-A575-E6C9B8F38BB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CAB8-4632-4D87-A495-77A289C737A9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C14A-F532-42F9-A952-458418F0AC6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C31E-028E-4D9C-91CF-ED3205CA9EE4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5183-C84C-4A4C-86EC-59705C6CF19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B0B4-AD4C-431A-9977-DF57BE47E047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0AB7-B2A6-4F62-8F3B-CA817F2F084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752E-DACB-4B43-B9BB-FFB3AA52E804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0C6A-DF8F-4417-807E-A2F1D619056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11949D-6521-438D-A00A-319D6D863E42}" type="datetimeFigureOut">
              <a:rPr lang="fr-BE"/>
              <a:pPr>
                <a:defRPr/>
              </a:pPr>
              <a:t>04-06-19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4A03B-0EE1-4F75-A2E8-A786666B622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environnement.wallonie.be/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  <a:t>La gestion </a:t>
            </a:r>
            <a:r>
              <a:rPr lang="fr-BE" dirty="0" err="1" smtClean="0">
                <a:solidFill>
                  <a:schemeClr val="accent3">
                    <a:lumMod val="50000"/>
                  </a:schemeClr>
                </a:solidFill>
              </a:rPr>
              <a:t>forestiere</a:t>
            </a:r>
            <a:endParaRPr lang="fr-B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673366"/>
          </a:xfrm>
        </p:spPr>
        <p:txBody>
          <a:bodyPr/>
          <a:lstStyle/>
          <a:p>
            <a:r>
              <a:rPr lang="fr-BE" dirty="0" smtClean="0">
                <a:solidFill>
                  <a:schemeClr val="bg2"/>
                </a:solidFill>
              </a:rPr>
              <a:t>Commune de </a:t>
            </a:r>
            <a:r>
              <a:rPr lang="fr-BE" dirty="0" err="1" smtClean="0">
                <a:solidFill>
                  <a:schemeClr val="bg2"/>
                </a:solidFill>
              </a:rPr>
              <a:t>Rendeux</a:t>
            </a:r>
            <a:endParaRPr lang="fr-BE" dirty="0" smtClean="0">
              <a:solidFill>
                <a:schemeClr val="bg2"/>
              </a:solidFill>
            </a:endParaRPr>
          </a:p>
          <a:p>
            <a:endParaRPr lang="fr-BE" dirty="0" smtClean="0">
              <a:solidFill>
                <a:schemeClr val="bg2"/>
              </a:solidFill>
            </a:endParaRPr>
          </a:p>
          <a:p>
            <a:endParaRPr lang="fr-BE" dirty="0" smtClean="0">
              <a:solidFill>
                <a:schemeClr val="bg2"/>
              </a:solidFill>
            </a:endParaRPr>
          </a:p>
          <a:p>
            <a:endParaRPr lang="fr-BE" dirty="0" smtClean="0">
              <a:solidFill>
                <a:schemeClr val="bg2"/>
              </a:solidFill>
            </a:endParaRPr>
          </a:p>
          <a:p>
            <a:endParaRPr lang="fr-BE" dirty="0">
              <a:solidFill>
                <a:schemeClr val="bg2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1371600" y="333169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Commune de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Rendeux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 bwMode="auto">
          <a:xfrm>
            <a:off x="683568" y="5661248"/>
            <a:ext cx="79208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lang="fr-BE" sz="2800" dirty="0" smtClean="0">
                <a:solidFill>
                  <a:schemeClr val="bg2"/>
                </a:solidFill>
                <a:latin typeface="+mn-lt"/>
              </a:rPr>
              <a:t>Cédric Daine &amp; Elise </a:t>
            </a:r>
            <a:r>
              <a:rPr lang="fr-BE" sz="2800" dirty="0" err="1" smtClean="0">
                <a:solidFill>
                  <a:schemeClr val="bg2"/>
                </a:solidFill>
                <a:latin typeface="+mn-lt"/>
              </a:rPr>
              <a:t>Speybrouck</a:t>
            </a:r>
            <a:r>
              <a:rPr lang="fr-BE" sz="2800" dirty="0" smtClean="0">
                <a:solidFill>
                  <a:schemeClr val="bg2"/>
                </a:solidFill>
                <a:latin typeface="+mn-lt"/>
              </a:rPr>
              <a:t>     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 fontScale="70000" lnSpcReduction="20000"/>
          </a:bodyPr>
          <a:lstStyle/>
          <a:p>
            <a:endParaRPr lang="fr-FR" b="1" dirty="0" smtClean="0"/>
          </a:p>
          <a:p>
            <a:endParaRPr lang="fr-FR" sz="3700" b="1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r>
              <a:rPr lang="fr-BE" sz="4000" dirty="0" smtClean="0">
                <a:solidFill>
                  <a:schemeClr val="bg1"/>
                </a:solidFill>
              </a:rPr>
              <a:t>	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BE" sz="4000" dirty="0" smtClean="0">
                <a:solidFill>
                  <a:schemeClr val="bg1"/>
                </a:solidFill>
              </a:rPr>
              <a:t>Mise en valeur du patrimoine culturel et paysager (impact des mises à blanc, lisière, ….)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BE" sz="4000" dirty="0" smtClean="0">
                <a:solidFill>
                  <a:schemeClr val="bg1"/>
                </a:solidFill>
              </a:rPr>
              <a:t>Canaliser (balisage) et sensibiliser (scouts)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BE" sz="4000" dirty="0" smtClean="0">
                <a:solidFill>
                  <a:schemeClr val="bg1"/>
                </a:solidFill>
              </a:rPr>
              <a:t>Promenades balisées, accueil du public (aire, bancs,…)</a:t>
            </a:r>
          </a:p>
          <a:p>
            <a:pPr>
              <a:buClrTx/>
              <a:buFont typeface="Wingdings" pitchFamily="2" charset="2"/>
              <a:buChar char="Ø"/>
            </a:pPr>
            <a:endParaRPr lang="fr-FR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4000" i="1" dirty="0" err="1" smtClean="0">
                <a:solidFill>
                  <a:schemeClr val="bg1"/>
                </a:solidFill>
              </a:rPr>
              <a:t>Rendeux</a:t>
            </a:r>
            <a:r>
              <a:rPr lang="fr-FR" sz="4000" i="1" dirty="0" smtClean="0">
                <a:solidFill>
                  <a:schemeClr val="bg1"/>
                </a:solidFill>
              </a:rPr>
              <a:t>: Saint-Thibault, voie lente, gestion déchets, pêche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 </a:t>
            </a:r>
            <a:endParaRPr lang="fr-BE" sz="4000" dirty="0" smtClean="0">
              <a:solidFill>
                <a:schemeClr val="bg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fr-FR" sz="4000" dirty="0" smtClean="0">
                <a:solidFill>
                  <a:schemeClr val="bg2"/>
                </a:solidFill>
              </a:rPr>
              <a:t/>
            </a:r>
            <a:br>
              <a:rPr lang="fr-FR" sz="4000" dirty="0" smtClean="0">
                <a:solidFill>
                  <a:schemeClr val="bg2"/>
                </a:solidFill>
              </a:rPr>
            </a:br>
            <a:r>
              <a:rPr lang="fr-FR" sz="4000" dirty="0" smtClean="0">
                <a:solidFill>
                  <a:schemeClr val="bg2"/>
                </a:solidFill>
              </a:rPr>
              <a:t>	    </a:t>
            </a:r>
            <a:r>
              <a:rPr lang="fr-FR" sz="4000" u="sng" dirty="0" smtClean="0">
                <a:solidFill>
                  <a:schemeClr val="bg2"/>
                </a:solidFill>
              </a:rPr>
              <a:t>Fonction sociale, culturelle et récréative</a:t>
            </a:r>
            <a:r>
              <a:rPr lang="fr-BE" sz="4000" dirty="0" smtClean="0">
                <a:solidFill>
                  <a:schemeClr val="bg2"/>
                </a:solidFill>
              </a:rPr>
              <a:t>	</a:t>
            </a:r>
            <a:br>
              <a:rPr lang="fr-BE" sz="4000" dirty="0" smtClean="0">
                <a:solidFill>
                  <a:schemeClr val="bg2"/>
                </a:solidFill>
              </a:rPr>
            </a:br>
            <a:endParaRPr lang="fr-BE" sz="4000" dirty="0">
              <a:solidFill>
                <a:schemeClr val="bg2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79512" y="188640"/>
            <a:ext cx="1835360" cy="18353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>
              <a:buClrTx/>
              <a:buNone/>
            </a:pPr>
            <a:r>
              <a:rPr lang="fr-FR" sz="600" dirty="0" smtClean="0">
                <a:solidFill>
                  <a:schemeClr val="bg1"/>
                </a:solidFill>
              </a:rPr>
              <a:t>	</a:t>
            </a: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</a:rPr>
              <a:t>Nécessité de la chasse pour régulation du gibier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</a:rPr>
              <a:t>Contrôle de la chasse (permis, panneaux) et traçabilité (bracelets)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</a:rPr>
              <a:t>Conserver un biotope et une capacité d’accueil de la faune, maintenir un maximum de quiétude en forêt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</a:rPr>
              <a:t>Evaluation permanente des populations (recensements, enclos-</a:t>
            </a:r>
            <a:r>
              <a:rPr lang="fr-BE" sz="2400" dirty="0" err="1" smtClean="0">
                <a:solidFill>
                  <a:schemeClr val="bg1"/>
                </a:solidFill>
              </a:rPr>
              <a:t>exclos</a:t>
            </a:r>
            <a:r>
              <a:rPr lang="fr-BE" sz="2400" dirty="0" smtClean="0">
                <a:solidFill>
                  <a:schemeClr val="bg1"/>
                </a:solidFill>
              </a:rPr>
              <a:t>, statistiques de mortalité, …)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None/>
            </a:pPr>
            <a:r>
              <a:rPr lang="fr-BE" sz="2400" i="1" dirty="0" err="1" smtClean="0">
                <a:solidFill>
                  <a:schemeClr val="bg1"/>
                </a:solidFill>
              </a:rPr>
              <a:t>Rendeux</a:t>
            </a:r>
            <a:r>
              <a:rPr lang="fr-BE" sz="2400" i="1" dirty="0" smtClean="0">
                <a:solidFill>
                  <a:schemeClr val="bg1"/>
                </a:solidFill>
              </a:rPr>
              <a:t>: 2 situations différentes, baux de chasse communaux, revenu communal, dégâts diffus en forêt (protection)</a:t>
            </a:r>
          </a:p>
          <a:p>
            <a:endParaRPr lang="fr-BE" sz="4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BE" sz="4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BE" sz="4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fr-B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BE" sz="16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2"/>
                </a:solidFill>
                <a:latin typeface="+mj-lt"/>
              </a:rPr>
              <a:t>Fonction cynégétique</a:t>
            </a:r>
          </a:p>
        </p:txBody>
      </p:sp>
      <p:sp>
        <p:nvSpPr>
          <p:cNvPr id="10" name="Ellipse 9"/>
          <p:cNvSpPr/>
          <p:nvPr/>
        </p:nvSpPr>
        <p:spPr>
          <a:xfrm>
            <a:off x="179512" y="188640"/>
            <a:ext cx="1835360" cy="18353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r>
              <a:rPr lang="fr-FR" sz="600" dirty="0" smtClean="0">
                <a:solidFill>
                  <a:schemeClr val="bg1"/>
                </a:solidFill>
              </a:rPr>
              <a:t>	</a:t>
            </a:r>
          </a:p>
          <a:p>
            <a:pPr>
              <a:buClrTx/>
              <a:buNone/>
            </a:pPr>
            <a:endParaRPr lang="fr-BE" sz="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Forêts : réservoir de la biodiversité tant au niveau flore qu’au niveau faune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Préserver les sols et l’eau (cloisonnements, traversée cours d’eau,…);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Maintenir des arbres morts et d’intérêt biologique (pied cormier, cavités, ….)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Maintenir ou restaurer les lisières forestières (lors des plantations), les habitats riches en espèces, les forêts à fortes valeurs patrimoniales (forêts anciennes Saint-Thibault et Bois </a:t>
            </a:r>
            <a:r>
              <a:rPr lang="fr-FR" sz="1600" dirty="0" err="1" smtClean="0">
                <a:solidFill>
                  <a:schemeClr val="bg1"/>
                </a:solidFill>
              </a:rPr>
              <a:t>del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Core</a:t>
            </a:r>
            <a:r>
              <a:rPr lang="fr-FR" sz="1600" dirty="0" smtClean="0">
                <a:solidFill>
                  <a:schemeClr val="bg1"/>
                </a:solidFill>
              </a:rPr>
              <a:t>);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Respecter les périodes propices pour les travaux forestiers et exploitations (nidification, gel et dégel);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Eradiquer ou limiter l’extension des espèces exotiques envahissantes</a:t>
            </a:r>
          </a:p>
          <a:p>
            <a:pPr lvl="0">
              <a:buClrTx/>
              <a:buNone/>
            </a:pPr>
            <a:endParaRPr lang="fr-FR" sz="1600" dirty="0" smtClean="0">
              <a:solidFill>
                <a:schemeClr val="bg1"/>
              </a:solidFill>
            </a:endParaRPr>
          </a:p>
          <a:p>
            <a:pPr lvl="0">
              <a:buClrTx/>
              <a:buNone/>
            </a:pPr>
            <a:r>
              <a:rPr lang="fr-FR" sz="1600" i="1" dirty="0" err="1" smtClean="0">
                <a:solidFill>
                  <a:schemeClr val="bg1"/>
                </a:solidFill>
              </a:rPr>
              <a:t>Rendeux</a:t>
            </a:r>
            <a:r>
              <a:rPr lang="fr-FR" sz="1600" i="1" dirty="0" smtClean="0">
                <a:solidFill>
                  <a:schemeClr val="bg1"/>
                </a:solidFill>
              </a:rPr>
              <a:t>: Plaines alluviales de l’Ourthe, forêts anciennes, PEFC, Circulaire Biodiversité, problématique castor, couloirs écologiques, site N2000</a:t>
            </a:r>
            <a:endParaRPr lang="fr-BE" sz="1600" i="1" dirty="0" smtClean="0">
              <a:solidFill>
                <a:schemeClr val="bg1"/>
              </a:solidFill>
            </a:endParaRPr>
          </a:p>
          <a:p>
            <a:pPr algn="ctr">
              <a:buClrTx/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	</a:t>
            </a:r>
            <a:r>
              <a:rPr lang="fr-FR" sz="1600" b="1" dirty="0" smtClean="0">
                <a:solidFill>
                  <a:schemeClr val="bg1"/>
                </a:solidFill>
              </a:rPr>
              <a:t>	</a:t>
            </a:r>
            <a:endParaRPr lang="fr-B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fr-BE" sz="16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2"/>
                </a:solidFill>
                <a:latin typeface="+mj-lt"/>
              </a:rPr>
              <a:t>Fonction écologique</a:t>
            </a:r>
          </a:p>
        </p:txBody>
      </p:sp>
      <p:sp>
        <p:nvSpPr>
          <p:cNvPr id="4" name="Ellipse 3"/>
          <p:cNvSpPr/>
          <p:nvPr/>
        </p:nvSpPr>
        <p:spPr>
          <a:xfrm>
            <a:off x="179512" y="188640"/>
            <a:ext cx="1835360" cy="18353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29600" cy="1828800"/>
          </a:xfrm>
          <a:noFill/>
          <a:ln>
            <a:noFill/>
          </a:ln>
          <a:effectLst/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  <a:t>Révision de l’aménagement de la forêt communale de </a:t>
            </a:r>
            <a:r>
              <a:rPr lang="fr-BE" dirty="0" err="1" smtClean="0">
                <a:solidFill>
                  <a:schemeClr val="accent3">
                    <a:lumMod val="50000"/>
                  </a:schemeClr>
                </a:solidFill>
              </a:rPr>
              <a:t>Rendeux</a:t>
            </a:r>
            <a:endParaRPr lang="fr-B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2376264" cy="678279"/>
          </a:xfrm>
          <a:prstGeom prst="rect">
            <a:avLst/>
          </a:prstGeom>
        </p:spPr>
      </p:pic>
      <p:sp>
        <p:nvSpPr>
          <p:cNvPr id="8" name="Zone de texte 1"/>
          <p:cNvSpPr txBox="1">
            <a:spLocks/>
          </p:cNvSpPr>
          <p:nvPr/>
        </p:nvSpPr>
        <p:spPr bwMode="auto">
          <a:xfrm>
            <a:off x="4283968" y="5805264"/>
            <a:ext cx="468052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 public de Wallonie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EAD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agriculture ressources naturelles environnement</a:t>
            </a:r>
            <a:endParaRPr kumimoji="0" lang="fr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07904" y="6021288"/>
            <a:ext cx="509940" cy="144462"/>
          </a:xfrm>
          <a:prstGeom prst="rect">
            <a:avLst/>
          </a:prstGeom>
          <a:solidFill>
            <a:srgbClr val="5EAD3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6400800" cy="1295258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2020-2056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908720"/>
            <a:ext cx="6912768" cy="75088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Qu’est-ce que c’est?</a:t>
            </a:r>
          </a:p>
          <a:p>
            <a:pPr algn="ctr"/>
            <a:endParaRPr lang="fr-BE" dirty="0" smtClean="0"/>
          </a:p>
          <a:p>
            <a:pPr algn="ctr"/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39552" y="2204864"/>
            <a:ext cx="8280920" cy="3763963"/>
          </a:xfrm>
        </p:spPr>
        <p:txBody>
          <a:bodyPr/>
          <a:lstStyle/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Document formalisé (code forestier, propriété + 20 ha)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PEFC (Certification forestière)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Analyse approfondie de la propriété et bilan de la situation et projection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Etablissement des objectifs à atteindre et moyens à mettre en œuvre 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Planification dans l’espace et dans le temps</a:t>
            </a:r>
          </a:p>
        </p:txBody>
      </p:sp>
      <p:sp>
        <p:nvSpPr>
          <p:cNvPr id="8" name="Ellipse 7"/>
          <p:cNvSpPr/>
          <p:nvPr/>
        </p:nvSpPr>
        <p:spPr>
          <a:xfrm>
            <a:off x="251520" y="116632"/>
            <a:ext cx="1835360" cy="18353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08525"/>
          </a:xfrm>
        </p:spPr>
        <p:txBody>
          <a:bodyPr/>
          <a:lstStyle/>
          <a:p>
            <a:r>
              <a:rPr lang="fr-BE" sz="1400" dirty="0" smtClean="0">
                <a:solidFill>
                  <a:schemeClr val="bg1"/>
                </a:solidFill>
              </a:rPr>
              <a:t> Multifonctionnalité (forêt publique)</a:t>
            </a:r>
          </a:p>
          <a:p>
            <a:r>
              <a:rPr lang="fr-BE" sz="1400" dirty="0" smtClean="0">
                <a:solidFill>
                  <a:schemeClr val="bg1"/>
                </a:solidFill>
              </a:rPr>
              <a:t>Equilibre entre les peuplements résineux et feuillus (Art 1</a:t>
            </a:r>
            <a:r>
              <a:rPr lang="fr-BE" sz="1400" baseline="30000" dirty="0" smtClean="0">
                <a:solidFill>
                  <a:schemeClr val="bg1"/>
                </a:solidFill>
              </a:rPr>
              <a:t>er</a:t>
            </a:r>
            <a:r>
              <a:rPr lang="fr-BE" sz="1400" dirty="0" smtClean="0">
                <a:solidFill>
                  <a:schemeClr val="bg1"/>
                </a:solidFill>
              </a:rPr>
              <a:t> CF- 53/47)</a:t>
            </a:r>
          </a:p>
          <a:p>
            <a:pPr>
              <a:buNone/>
            </a:pPr>
            <a:endParaRPr lang="fr-BE" sz="1400" dirty="0" smtClean="0">
              <a:solidFill>
                <a:schemeClr val="bg1"/>
              </a:solidFill>
            </a:endParaRPr>
          </a:p>
          <a:p>
            <a:endParaRPr lang="fr-BE" sz="1400" dirty="0" smtClean="0">
              <a:solidFill>
                <a:schemeClr val="bg1"/>
              </a:solidFill>
            </a:endParaRPr>
          </a:p>
          <a:p>
            <a:endParaRPr lang="fr-BE" sz="1400" b="1" dirty="0" smtClean="0">
              <a:solidFill>
                <a:schemeClr val="bg1"/>
              </a:solidFill>
            </a:endParaRPr>
          </a:p>
          <a:p>
            <a:endParaRPr lang="fr-BE" sz="1400" b="1" dirty="0" smtClean="0">
              <a:solidFill>
                <a:schemeClr val="bg1"/>
              </a:solidFill>
            </a:endParaRPr>
          </a:p>
          <a:p>
            <a:endParaRPr lang="fr-BE" sz="1400" b="1" dirty="0" smtClean="0">
              <a:solidFill>
                <a:schemeClr val="bg1"/>
              </a:solidFill>
            </a:endParaRPr>
          </a:p>
          <a:p>
            <a:endParaRPr lang="fr-BE" sz="1400" b="1" dirty="0" smtClean="0">
              <a:solidFill>
                <a:schemeClr val="bg1"/>
              </a:solidFill>
            </a:endParaRPr>
          </a:p>
          <a:p>
            <a:endParaRPr lang="fr-BE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BE" sz="1400" dirty="0" smtClean="0">
              <a:solidFill>
                <a:schemeClr val="bg1"/>
              </a:solidFill>
            </a:endParaRPr>
          </a:p>
          <a:p>
            <a:endParaRPr lang="fr-BE" sz="1400" dirty="0" smtClean="0">
              <a:solidFill>
                <a:schemeClr val="bg1"/>
              </a:solidFill>
            </a:endParaRPr>
          </a:p>
          <a:p>
            <a:endParaRPr lang="fr-BE" sz="1400" dirty="0" smtClean="0">
              <a:solidFill>
                <a:schemeClr val="bg1"/>
              </a:solidFill>
            </a:endParaRPr>
          </a:p>
          <a:p>
            <a:endParaRPr lang="fr-BE" sz="1400" dirty="0" smtClean="0">
              <a:solidFill>
                <a:schemeClr val="bg1"/>
              </a:solidFill>
            </a:endParaRPr>
          </a:p>
          <a:p>
            <a:r>
              <a:rPr lang="fr-BE" sz="1400" dirty="0" smtClean="0">
                <a:solidFill>
                  <a:schemeClr val="bg1"/>
                </a:solidFill>
              </a:rPr>
              <a:t>Inventaire permanent des ressources forestières  (diminution  générale en RW de la surface des peuplements résineux)</a:t>
            </a:r>
          </a:p>
          <a:p>
            <a:r>
              <a:rPr lang="fr-BE" sz="1400" dirty="0" smtClean="0">
                <a:solidFill>
                  <a:schemeClr val="bg1"/>
                </a:solidFill>
              </a:rPr>
              <a:t>Tenir compte des enjeux et contexte du territoire ex: </a:t>
            </a:r>
            <a:r>
              <a:rPr lang="fr-BE" sz="1400" dirty="0" err="1" smtClean="0">
                <a:solidFill>
                  <a:schemeClr val="bg1"/>
                </a:solidFill>
              </a:rPr>
              <a:t>Rendeux</a:t>
            </a:r>
            <a:r>
              <a:rPr lang="fr-BE" sz="1400" dirty="0" smtClean="0">
                <a:solidFill>
                  <a:schemeClr val="bg1"/>
                </a:solidFill>
              </a:rPr>
              <a:t> (recettes vente de bois, conservation habitats versants Ourthe, forêts anciennes, …)</a:t>
            </a:r>
          </a:p>
          <a:p>
            <a:endParaRPr lang="fr-BE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BE" sz="1400" dirty="0" smtClean="0">
              <a:solidFill>
                <a:schemeClr val="bg1"/>
              </a:solidFill>
            </a:endParaRPr>
          </a:p>
          <a:p>
            <a:endParaRPr lang="fr-BE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BE" sz="1400" dirty="0" smtClean="0">
              <a:solidFill>
                <a:schemeClr val="bg1"/>
              </a:solidFill>
            </a:endParaRPr>
          </a:p>
        </p:txBody>
      </p:sp>
      <p:sp>
        <p:nvSpPr>
          <p:cNvPr id="10" name="Titre 9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   En résumé</a:t>
            </a:r>
            <a:r>
              <a:rPr kumimoji="0" lang="fr-BE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fr-BE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BE" sz="4000" b="1" i="0" u="none" strike="noStrike" kern="1200" cap="none" spc="0" normalizeH="0" baseline="0" noProof="0" dirty="0">
              <a:ln w="6350">
                <a:noFill/>
              </a:ln>
              <a:solidFill>
                <a:schemeClr val="bg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1043608" y="1772816"/>
          <a:ext cx="568863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200" u="sng" dirty="0" smtClean="0">
                <a:solidFill>
                  <a:schemeClr val="accent4">
                    <a:lumMod val="50000"/>
                  </a:schemeClr>
                </a:solidFill>
              </a:rPr>
              <a:t>Résineux : surface par classes d’âge</a:t>
            </a:r>
            <a:endParaRPr lang="fr-BE" sz="32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2376264" cy="678279"/>
          </a:xfrm>
          <a:prstGeom prst="rect">
            <a:avLst/>
          </a:prstGeom>
        </p:spPr>
      </p:pic>
      <p:sp>
        <p:nvSpPr>
          <p:cNvPr id="9" name="Zone de texte 1"/>
          <p:cNvSpPr txBox="1">
            <a:spLocks/>
          </p:cNvSpPr>
          <p:nvPr/>
        </p:nvSpPr>
        <p:spPr bwMode="auto">
          <a:xfrm>
            <a:off x="4283968" y="5805264"/>
            <a:ext cx="468052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 public de Wallonie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EAD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agriculture ressources naturelles environnement</a:t>
            </a:r>
            <a:endParaRPr kumimoji="0" lang="fr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07904" y="6021288"/>
            <a:ext cx="509940" cy="144462"/>
          </a:xfrm>
          <a:prstGeom prst="rect">
            <a:avLst/>
          </a:prstGeom>
          <a:solidFill>
            <a:srgbClr val="5EAD3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0" y="900112"/>
          <a:ext cx="882047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200" u="sng" dirty="0" smtClean="0">
                <a:solidFill>
                  <a:schemeClr val="accent4">
                    <a:lumMod val="50000"/>
                  </a:schemeClr>
                </a:solidFill>
              </a:rPr>
              <a:t>Composition de la forêt résineuse (798ha)</a:t>
            </a:r>
            <a:endParaRPr lang="fr-BE" sz="32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2376264" cy="678279"/>
          </a:xfrm>
          <a:prstGeom prst="rect">
            <a:avLst/>
          </a:prstGeom>
        </p:spPr>
      </p:pic>
      <p:sp>
        <p:nvSpPr>
          <p:cNvPr id="9" name="Zone de texte 1"/>
          <p:cNvSpPr txBox="1">
            <a:spLocks/>
          </p:cNvSpPr>
          <p:nvPr/>
        </p:nvSpPr>
        <p:spPr bwMode="auto">
          <a:xfrm>
            <a:off x="4283968" y="5805264"/>
            <a:ext cx="468052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 public de Wallonie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EAD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agriculture ressources naturelles environnement</a:t>
            </a:r>
            <a:endParaRPr kumimoji="0" lang="fr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07904" y="6021288"/>
            <a:ext cx="509940" cy="144462"/>
          </a:xfrm>
          <a:prstGeom prst="rect">
            <a:avLst/>
          </a:prstGeom>
          <a:solidFill>
            <a:srgbClr val="5EAD3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2123728" y="1628800"/>
          <a:ext cx="5179467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200" u="sng" dirty="0" smtClean="0">
                <a:solidFill>
                  <a:schemeClr val="accent4">
                    <a:lumMod val="50000"/>
                  </a:schemeClr>
                </a:solidFill>
              </a:rPr>
              <a:t>Prélèvements</a:t>
            </a:r>
            <a:endParaRPr lang="fr-BE" sz="32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99593" y="3212976"/>
          <a:ext cx="7344814" cy="1402080"/>
        </p:xfrm>
        <a:graphic>
          <a:graphicData uri="http://schemas.openxmlformats.org/drawingml/2006/table">
            <a:tbl>
              <a:tblPr/>
              <a:tblGrid>
                <a:gridCol w="205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Feuillus</a:t>
                      </a:r>
                      <a:endParaRPr lang="fr-BE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Résineux</a:t>
                      </a:r>
                      <a:endParaRPr lang="fr-BE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fr-BE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Volume / an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2 599 m³/an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8 358 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m³/an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10 957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m³/an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Volume/(an/ha productif)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3,1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m³/ha/an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10,5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m³/ha/an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6,7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m³/ha/an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 bmk="_Toc46515047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Tableau 11: Synthèse des volumes de bois vendus au cours des 6 dernières années 2010-2015 (volume grume + houppiers)</a:t>
            </a:r>
            <a:endParaRPr kumimoji="0" lang="fr-B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5656" y="1505690"/>
            <a:ext cx="6192688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000" b="1" u="sng" dirty="0" smtClean="0">
                <a:solidFill>
                  <a:schemeClr val="bg1"/>
                </a:solidFill>
              </a:rPr>
              <a:t>Synthèse des volumes de bois vendus au cours des 5 dernières années 2014-2018 </a:t>
            </a:r>
          </a:p>
          <a:p>
            <a:pPr algn="ctr"/>
            <a:r>
              <a:rPr lang="fr-FR" sz="2000" b="1" u="sng" dirty="0" smtClean="0">
                <a:solidFill>
                  <a:schemeClr val="bg1"/>
                </a:solidFill>
              </a:rPr>
              <a:t>(volume grume + houppiers)</a:t>
            </a:r>
            <a:endParaRPr lang="fr-BE" sz="2000" b="1" u="sng" dirty="0" smtClean="0">
              <a:solidFill>
                <a:schemeClr val="bg1"/>
              </a:solidFill>
            </a:endParaRPr>
          </a:p>
          <a:p>
            <a:pPr algn="ctr"/>
            <a:endParaRPr lang="fr-BE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49411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Revenu annuel moyen des ventes de bois depuis 2014 : 538 267 € </a:t>
            </a:r>
          </a:p>
          <a:p>
            <a:endParaRPr lang="fr-BE" dirty="0"/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2376264" cy="678279"/>
          </a:xfrm>
          <a:prstGeom prst="rect">
            <a:avLst/>
          </a:prstGeom>
        </p:spPr>
      </p:pic>
      <p:sp>
        <p:nvSpPr>
          <p:cNvPr id="12" name="Zone de texte 1"/>
          <p:cNvSpPr txBox="1">
            <a:spLocks/>
          </p:cNvSpPr>
          <p:nvPr/>
        </p:nvSpPr>
        <p:spPr bwMode="auto">
          <a:xfrm>
            <a:off x="4283968" y="5805264"/>
            <a:ext cx="468052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Service public de Wallonie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EAD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agriculture ressources naturelles environnement</a:t>
            </a:r>
            <a:endParaRPr kumimoji="0" lang="fr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07904" y="6021288"/>
            <a:ext cx="509940" cy="144462"/>
          </a:xfrm>
          <a:prstGeom prst="rect">
            <a:avLst/>
          </a:prstGeom>
          <a:solidFill>
            <a:srgbClr val="5EAD3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 smtClean="0">
                <a:solidFill>
                  <a:schemeClr val="bg2"/>
                </a:solidFill>
              </a:rPr>
              <a:t>Suite de la procédure de révision du plan d’aménagement</a:t>
            </a:r>
            <a:endParaRPr lang="fr-BE" sz="3200" u="sng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539552" y="1628800"/>
            <a:ext cx="8280920" cy="48965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Rédaction et présentation au Collège communal du DPS (Document préparatoire de synthèse)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Adoption du DPS par le Collège communal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Rédaction du projet de plan d’aménagement + Rapport incidence environnementale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Consultation par les différentes commissions forestières (N2000, parcs naturels, Pôle Environnement)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Corrections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Présentation du projet de plan d’aménagement </a:t>
            </a:r>
            <a:r>
              <a:rPr lang="fr-BE" sz="1600" smtClean="0">
                <a:solidFill>
                  <a:schemeClr val="bg1"/>
                </a:solidFill>
              </a:rPr>
              <a:t>au propriétaire </a:t>
            </a:r>
            <a:r>
              <a:rPr lang="fr-BE" sz="1600" dirty="0" smtClean="0">
                <a:solidFill>
                  <a:schemeClr val="bg1"/>
                </a:solidFill>
              </a:rPr>
              <a:t>et soumission à enquête publique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Modifications éventuelles et acceptation finale du plan d’aménagement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Publication au Moniteur Belge</a:t>
            </a: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None/>
            </a:pPr>
            <a:endParaRPr lang="fr-BE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fr-BE" sz="4000" dirty="0" smtClean="0">
                <a:solidFill>
                  <a:schemeClr val="bg2"/>
                </a:solidFill>
              </a:rPr>
              <a:t>Cadre légal</a:t>
            </a:r>
            <a:br>
              <a:rPr lang="fr-BE" sz="4000" dirty="0" smtClean="0">
                <a:solidFill>
                  <a:schemeClr val="bg2"/>
                </a:solidFill>
              </a:rPr>
            </a:br>
            <a:endParaRPr lang="fr-BE" sz="400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08525"/>
          </a:xfrm>
        </p:spPr>
        <p:txBody>
          <a:bodyPr/>
          <a:lstStyle/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fr-BE" dirty="0" smtClean="0">
                <a:solidFill>
                  <a:schemeClr val="bg2"/>
                </a:solidFill>
                <a:hlinkClick r:id="rId2"/>
              </a:rPr>
              <a:t>http://environnement.wallonie.be/-</a:t>
            </a:r>
            <a:r>
              <a:rPr lang="fr-BE" dirty="0" smtClean="0">
                <a:solidFill>
                  <a:schemeClr val="bg2"/>
                </a:solidFill>
              </a:rPr>
              <a:t> compétence régionale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fr-BE" dirty="0" smtClean="0">
                <a:solidFill>
                  <a:schemeClr val="bg2"/>
                </a:solidFill>
              </a:rPr>
              <a:t>Code forestier (1854- RW 2008)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r-BE" dirty="0" smtClean="0">
                <a:solidFill>
                  <a:schemeClr val="bg2"/>
                </a:solidFill>
              </a:rPr>
              <a:t>		- Cahier des charges de ventes de bois (bois domaniaux et communaux)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fr-BE" dirty="0" smtClean="0">
                <a:solidFill>
                  <a:schemeClr val="bg2"/>
                </a:solidFill>
              </a:rPr>
              <a:t>Loi sur la chasse (1882- RW 1980)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fr-BE" dirty="0" smtClean="0">
                <a:solidFill>
                  <a:schemeClr val="bg2"/>
                </a:solidFill>
              </a:rPr>
              <a:t>Loi sur la pêche (1954)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fr-BE" dirty="0" smtClean="0">
                <a:solidFill>
                  <a:schemeClr val="bg2"/>
                </a:solidFill>
              </a:rPr>
              <a:t>Loi sur la conservation de la nature (1973- N2000)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fr-BE" dirty="0" smtClean="0">
                <a:solidFill>
                  <a:schemeClr val="bg2"/>
                </a:solidFill>
              </a:rPr>
              <a:t>Code eau, Décret Déchets, </a:t>
            </a:r>
            <a:r>
              <a:rPr lang="fr-BE" dirty="0" err="1" smtClean="0">
                <a:solidFill>
                  <a:schemeClr val="bg2"/>
                </a:solidFill>
              </a:rPr>
              <a:t>CodT</a:t>
            </a:r>
            <a:r>
              <a:rPr lang="fr-BE" dirty="0" smtClean="0">
                <a:solidFill>
                  <a:schemeClr val="bg2"/>
                </a:solidFill>
              </a:rPr>
              <a:t>, Loi Parcs Naturels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fr-BE" dirty="0" smtClean="0">
              <a:solidFill>
                <a:schemeClr val="bg2"/>
              </a:solidFill>
            </a:endParaRP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fr-BE" dirty="0">
              <a:solidFill>
                <a:schemeClr val="bg2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0"/>
            <a:ext cx="1835360" cy="1835360"/>
            <a:chOff x="3402799" y="1674607"/>
            <a:chExt cx="1835360" cy="1835360"/>
          </a:xfrm>
        </p:grpSpPr>
        <p:sp>
          <p:nvSpPr>
            <p:cNvPr id="5" name="Ellipse 4"/>
            <p:cNvSpPr/>
            <p:nvPr/>
          </p:nvSpPr>
          <p:spPr>
            <a:xfrm>
              <a:off x="3402799" y="1674607"/>
              <a:ext cx="1835360" cy="183536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3671581" y="1943389"/>
              <a:ext cx="1297796" cy="1297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1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402831" cy="750887"/>
          </a:xfrm>
        </p:spPr>
        <p:txBody>
          <a:bodyPr/>
          <a:lstStyle/>
          <a:p>
            <a:pPr algn="ctr"/>
            <a:endParaRPr lang="fr-BE" dirty="0" smtClean="0">
              <a:solidFill>
                <a:schemeClr val="bg2"/>
              </a:solidFill>
            </a:endParaRPr>
          </a:p>
          <a:p>
            <a:pPr algn="ctr"/>
            <a:r>
              <a:rPr lang="fr-BE" dirty="0" smtClean="0">
                <a:solidFill>
                  <a:schemeClr val="bg2"/>
                </a:solidFill>
              </a:rPr>
              <a:t>forêt Publique</a:t>
            </a:r>
            <a:endParaRPr lang="fr-BE" dirty="0" smtClean="0"/>
          </a:p>
          <a:p>
            <a:pPr algn="ctr"/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32040" y="2132856"/>
            <a:ext cx="3960439" cy="750887"/>
          </a:xfrm>
        </p:spPr>
        <p:txBody>
          <a:bodyPr/>
          <a:lstStyle/>
          <a:p>
            <a:pPr algn="ctr"/>
            <a:endParaRPr lang="fr-BE" dirty="0" err="1" smtClean="0"/>
          </a:p>
          <a:p>
            <a:pPr algn="ctr"/>
            <a:r>
              <a:rPr lang="fr-BE" dirty="0" smtClean="0">
                <a:solidFill>
                  <a:schemeClr val="bg2"/>
                </a:solidFill>
              </a:rPr>
              <a:t>forêt PRIVEE</a:t>
            </a:r>
            <a:endParaRPr lang="fr-BE" dirty="0" smtClean="0"/>
          </a:p>
          <a:p>
            <a:endParaRPr lang="fr-BE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67544" y="3094037"/>
            <a:ext cx="4402831" cy="3763963"/>
          </a:xfrm>
        </p:spPr>
        <p:txBody>
          <a:bodyPr/>
          <a:lstStyle/>
          <a:p>
            <a:pPr>
              <a:buFontTx/>
              <a:buChar char="-"/>
            </a:pPr>
            <a:r>
              <a:rPr lang="fr-BE" dirty="0" smtClean="0">
                <a:solidFill>
                  <a:schemeClr val="bg2"/>
                </a:solidFill>
              </a:rPr>
              <a:t> Forêts domaniales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bg2"/>
                </a:solidFill>
              </a:rPr>
              <a:t> Forêts communales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bg2"/>
                </a:solidFill>
              </a:rPr>
              <a:t> Forêts CPAS, Fabriques d’église</a:t>
            </a:r>
            <a:endParaRPr lang="fr-BE" dirty="0">
              <a:solidFill>
                <a:schemeClr val="bg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32040" y="3094037"/>
            <a:ext cx="3960440" cy="3763963"/>
          </a:xfrm>
        </p:spPr>
        <p:txBody>
          <a:bodyPr/>
          <a:lstStyle/>
          <a:p>
            <a:pPr>
              <a:buFontTx/>
              <a:buChar char="-"/>
            </a:pPr>
            <a:r>
              <a:rPr lang="fr-BE" dirty="0" smtClean="0">
                <a:solidFill>
                  <a:schemeClr val="bg2"/>
                </a:solidFill>
              </a:rPr>
              <a:t> Propriétaire 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bg2"/>
                </a:solidFill>
              </a:rPr>
              <a:t> Groupement de propriétaires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bg2"/>
                </a:solidFill>
              </a:rPr>
              <a:t> Sociétés</a:t>
            </a:r>
            <a:endParaRPr lang="fr-BE" dirty="0">
              <a:solidFill>
                <a:schemeClr val="bg2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9512" y="188640"/>
            <a:ext cx="1835360" cy="18353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fr-BE" sz="4000" dirty="0" smtClean="0">
                <a:solidFill>
                  <a:schemeClr val="bg2"/>
                </a:solidFill>
              </a:rPr>
              <a:t>Propriétaires</a:t>
            </a:r>
            <a:br>
              <a:rPr lang="fr-BE" sz="4000" dirty="0" smtClean="0">
                <a:solidFill>
                  <a:schemeClr val="bg2"/>
                </a:solidFill>
              </a:rPr>
            </a:br>
            <a:endParaRPr lang="fr-BE" sz="4000" dirty="0">
              <a:solidFill>
                <a:schemeClr val="bg2"/>
              </a:solidFill>
            </a:endParaRPr>
          </a:p>
        </p:txBody>
      </p:sp>
      <p:sp>
        <p:nvSpPr>
          <p:cNvPr id="34818" name="AutoShape 2" descr="Résultat de recherche d'images pour &quot;région wallonne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275857" y="1556792"/>
            <a:ext cx="2664296" cy="750887"/>
          </a:xfrm>
        </p:spPr>
        <p:txBody>
          <a:bodyPr/>
          <a:lstStyle/>
          <a:p>
            <a:r>
              <a:rPr lang="fr-BE" dirty="0" smtClean="0">
                <a:solidFill>
                  <a:schemeClr val="bg2"/>
                </a:solidFill>
              </a:rPr>
              <a:t>	</a:t>
            </a:r>
            <a:endParaRPr lang="fr-BE" dirty="0">
              <a:solidFill>
                <a:schemeClr val="bg2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835360" cy="1835360"/>
            <a:chOff x="3402799" y="1674607"/>
            <a:chExt cx="1835360" cy="1835360"/>
          </a:xfrm>
        </p:grpSpPr>
        <p:sp>
          <p:nvSpPr>
            <p:cNvPr id="8" name="Ellipse 7"/>
            <p:cNvSpPr/>
            <p:nvPr/>
          </p:nvSpPr>
          <p:spPr>
            <a:xfrm>
              <a:off x="3402799" y="1674607"/>
              <a:ext cx="1835360" cy="1835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3671581" y="1943389"/>
              <a:ext cx="1297796" cy="1297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900" kern="1200" dirty="0" smtClean="0"/>
                <a:t>Utilisateurs</a:t>
              </a:r>
              <a:endParaRPr lang="fr-BE" sz="1900" kern="1200" dirty="0"/>
            </a:p>
          </p:txBody>
        </p:sp>
      </p:grp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6012160" y="1556792"/>
            <a:ext cx="2664296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400" b="0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 bwMode="auto">
          <a:xfrm>
            <a:off x="6012160" y="1556792"/>
            <a:ext cx="2664296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fr-BE" sz="2400" b="0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r>
              <a:rPr lang="fr-BE" sz="4000" dirty="0" smtClean="0">
                <a:solidFill>
                  <a:schemeClr val="bg2"/>
                </a:solidFill>
              </a:rPr>
              <a:t>Utilisateurs</a:t>
            </a:r>
            <a:br>
              <a:rPr lang="fr-BE" sz="4000" dirty="0" smtClean="0">
                <a:solidFill>
                  <a:schemeClr val="bg2"/>
                </a:solidFill>
              </a:rPr>
            </a:br>
            <a:endParaRPr lang="fr-BE" sz="4000" dirty="0">
              <a:solidFill>
                <a:schemeClr val="bg2"/>
              </a:solidFill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179512" y="1052736"/>
            <a:ext cx="8783960" cy="580526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/>
            <a:r>
              <a:rPr lang="fr-BE" dirty="0" smtClean="0"/>
              <a:t>                </a:t>
            </a:r>
            <a:r>
              <a:rPr lang="fr-BE" sz="2100" dirty="0" smtClean="0"/>
              <a:t>Botaniste /Mycologue /Guide nature                                                Chasseur</a:t>
            </a:r>
          </a:p>
          <a:p>
            <a:pPr algn="ctr"/>
            <a:endParaRPr lang="fr-BE" sz="2100" dirty="0" smtClean="0"/>
          </a:p>
          <a:p>
            <a:pPr algn="ctr"/>
            <a:r>
              <a:rPr lang="fr-BE" sz="2100" dirty="0" smtClean="0"/>
              <a:t>Entrepreneurs de travaux forestiers</a:t>
            </a:r>
          </a:p>
          <a:p>
            <a:pPr algn="ctr"/>
            <a:endParaRPr lang="fr-BE" sz="2100" dirty="0" smtClean="0"/>
          </a:p>
          <a:p>
            <a:pPr algn="ctr"/>
            <a:r>
              <a:rPr lang="fr-BE" sz="2100" dirty="0" smtClean="0"/>
              <a:t>Randonneur                                                                                 Promeneur</a:t>
            </a:r>
          </a:p>
          <a:p>
            <a:pPr algn="ctr"/>
            <a:endParaRPr lang="fr-BE" sz="2100" dirty="0" smtClean="0"/>
          </a:p>
          <a:p>
            <a:pPr algn="ctr"/>
            <a:endParaRPr lang="fr-BE" sz="2100" dirty="0" smtClean="0"/>
          </a:p>
          <a:p>
            <a:pPr algn="ctr"/>
            <a:r>
              <a:rPr lang="fr-BE" sz="2100" dirty="0" err="1" smtClean="0"/>
              <a:t>Vttiste</a:t>
            </a:r>
            <a:r>
              <a:rPr lang="fr-BE" sz="2100" dirty="0" smtClean="0"/>
              <a:t>                                           Joggeur                                                                        Cavalier</a:t>
            </a:r>
          </a:p>
          <a:p>
            <a:pPr algn="ctr"/>
            <a:endParaRPr lang="fr-BE" sz="2100" dirty="0" smtClean="0"/>
          </a:p>
          <a:p>
            <a:pPr algn="ctr"/>
            <a:endParaRPr lang="fr-BE" sz="2100" dirty="0" smtClean="0"/>
          </a:p>
          <a:p>
            <a:pPr algn="ctr"/>
            <a:r>
              <a:rPr lang="fr-BE" sz="2100" dirty="0" smtClean="0"/>
              <a:t>Bûcheron /Machiniste                            Débardeur                           Chauffeur grumier</a:t>
            </a:r>
          </a:p>
          <a:p>
            <a:pPr algn="ctr"/>
            <a:endParaRPr lang="fr-BE" sz="2100" dirty="0" smtClean="0"/>
          </a:p>
          <a:p>
            <a:pPr algn="ctr"/>
            <a:r>
              <a:rPr lang="fr-BE" sz="2100" dirty="0" smtClean="0"/>
              <a:t>           Sylviculteur/ garde forestier                                                     Scientifique/Chercheur</a:t>
            </a:r>
          </a:p>
          <a:p>
            <a:pPr algn="ctr"/>
            <a:endParaRPr lang="fr-BE" sz="2100" dirty="0" smtClean="0"/>
          </a:p>
          <a:p>
            <a:pPr algn="ctr"/>
            <a:endParaRPr lang="fr-BE" sz="2100" dirty="0" smtClean="0"/>
          </a:p>
          <a:p>
            <a:pPr algn="ctr"/>
            <a:r>
              <a:rPr lang="fr-BE" sz="2100" dirty="0" smtClean="0"/>
              <a:t>Organisateur évènement local ou non</a:t>
            </a:r>
          </a:p>
          <a:p>
            <a:pPr algn="ctr"/>
            <a:endParaRPr lang="fr-BE" dirty="0" smtClean="0"/>
          </a:p>
          <a:p>
            <a:pPr algn="ctr"/>
            <a:endParaRPr lang="fr-BE" dirty="0" smtClean="0"/>
          </a:p>
          <a:p>
            <a:pPr algn="ctr"/>
            <a:r>
              <a:rPr lang="fr-BE" dirty="0" smtClean="0"/>
              <a:t> 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95537" y="2492896"/>
            <a:ext cx="8424936" cy="3763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BE" dirty="0" smtClean="0">
                <a:solidFill>
                  <a:schemeClr val="bg2"/>
                </a:solidFill>
              </a:rPr>
              <a:t>Forêt privée 	               propriétaire/expert forestier/ 						garde privé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>
                <a:solidFill>
                  <a:schemeClr val="bg2"/>
                </a:solidFill>
              </a:rPr>
              <a:t>Forêt publique: Département Nature et Forêts (SPW)</a:t>
            </a:r>
          </a:p>
          <a:p>
            <a:pPr>
              <a:buNone/>
            </a:pPr>
            <a:endParaRPr lang="fr-BE" dirty="0">
              <a:solidFill>
                <a:schemeClr val="bg2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9512" y="188640"/>
            <a:ext cx="1835360" cy="18353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Autofit/>
          </a:bodyPr>
          <a:lstStyle/>
          <a:p>
            <a:r>
              <a:rPr lang="fr-BE" sz="4000" dirty="0" smtClean="0">
                <a:solidFill>
                  <a:schemeClr val="bg2"/>
                </a:solidFill>
              </a:rPr>
              <a:t>Gestionnaires</a:t>
            </a:r>
            <a:br>
              <a:rPr lang="fr-BE" sz="4000" dirty="0" smtClean="0">
                <a:solidFill>
                  <a:schemeClr val="bg2"/>
                </a:solidFill>
              </a:rPr>
            </a:br>
            <a:endParaRPr lang="fr-BE" sz="4000" dirty="0">
              <a:solidFill>
                <a:schemeClr val="bg2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2843808" y="2708920"/>
            <a:ext cx="108012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9" name="Diagramme 18"/>
          <p:cNvGraphicFramePr/>
          <p:nvPr/>
        </p:nvGraphicFramePr>
        <p:xfrm>
          <a:off x="1547664" y="4221088"/>
          <a:ext cx="60486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Connecteur droit avec flèche 20"/>
          <p:cNvCxnSpPr/>
          <p:nvPr/>
        </p:nvCxnSpPr>
        <p:spPr>
          <a:xfrm>
            <a:off x="6012160" y="530120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236296" y="50131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2"/>
                </a:solidFill>
              </a:rPr>
              <a:t>Ingénieur forestier</a:t>
            </a:r>
            <a:endParaRPr lang="fr-BE" dirty="0">
              <a:solidFill>
                <a:schemeClr val="bg2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076056" y="587727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516216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2"/>
                </a:solidFill>
              </a:rPr>
              <a:t>Garde forestier</a:t>
            </a:r>
            <a:endParaRPr lang="fr-B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fr-BE" dirty="0" smtClean="0">
                <a:solidFill>
                  <a:schemeClr val="bg2"/>
                </a:solidFill>
              </a:rPr>
              <a:t>Gestion forestière</a:t>
            </a:r>
            <a:endParaRPr lang="fr-BE" dirty="0">
              <a:solidFill>
                <a:schemeClr val="bg2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 SPW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34" t="6871" b="1513"/>
          <a:stretch>
            <a:fillRect/>
          </a:stretch>
        </p:blipFill>
        <p:spPr bwMode="auto">
          <a:xfrm>
            <a:off x="467544" y="836712"/>
            <a:ext cx="8143153" cy="579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07696" y="5445224"/>
            <a:ext cx="2736304" cy="1412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fr-BE" b="1" dirty="0" smtClean="0">
                <a:solidFill>
                  <a:schemeClr val="bg2"/>
                </a:solidFill>
              </a:rPr>
              <a:t> 2 triages rive droite de l’Ourthe : Jean-Philippe Sebille et Cédric Daine</a:t>
            </a:r>
          </a:p>
          <a:p>
            <a:pPr>
              <a:buFontTx/>
              <a:buChar char="-"/>
            </a:pPr>
            <a:r>
              <a:rPr lang="fr-BE" b="1" dirty="0" smtClean="0">
                <a:solidFill>
                  <a:schemeClr val="bg2"/>
                </a:solidFill>
              </a:rPr>
              <a:t>1 triage rive gauche  : Nestor Bertrand </a:t>
            </a:r>
            <a:endParaRPr lang="fr-BE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36712"/>
            <a:ext cx="118762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 smtClean="0">
                <a:solidFill>
                  <a:schemeClr val="bg2"/>
                </a:solidFill>
              </a:rPr>
              <a:t>3 triages forestiers</a:t>
            </a:r>
            <a:endParaRPr lang="fr-BE" b="1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 eaLnBrk="0" hangingPunct="0"/>
            <a:r>
              <a:rPr kumimoji="0" lang="fr-BE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gestion de la forêt communale de </a:t>
            </a:r>
            <a:r>
              <a:rPr kumimoji="0" lang="fr-BE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Rendeux</a:t>
            </a:r>
            <a:r>
              <a:rPr kumimoji="0" lang="fr-BE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lang="fr-BE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4100" b="1" dirty="0" smtClean="0">
                <a:ln w="6350"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1721 ha soumis)</a:t>
            </a:r>
            <a:endParaRPr lang="fr-BE" sz="4100" b="1" dirty="0">
              <a:ln w="6350"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fr-B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Multifonctionnalité</a:t>
            </a:r>
            <a:endParaRPr lang="fr-B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 fontScale="40000" lnSpcReduction="20000"/>
          </a:bodyPr>
          <a:lstStyle/>
          <a:p>
            <a:endParaRPr lang="fr-FR" b="1" dirty="0" smtClean="0"/>
          </a:p>
          <a:p>
            <a:endParaRPr lang="fr-FR" sz="3700" b="1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r>
              <a:rPr lang="fr-BE" sz="4000" dirty="0" smtClean="0">
                <a:solidFill>
                  <a:schemeClr val="bg1"/>
                </a:solidFill>
              </a:rPr>
              <a:t>	</a:t>
            </a:r>
          </a:p>
          <a:p>
            <a:pPr>
              <a:buClrTx/>
              <a:buNone/>
            </a:pPr>
            <a:endParaRPr lang="fr-BE" sz="37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endParaRPr lang="fr-FR" sz="49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4900" dirty="0" smtClean="0">
                <a:solidFill>
                  <a:schemeClr val="bg1"/>
                </a:solidFill>
              </a:rPr>
              <a:t>La production de </a:t>
            </a:r>
            <a:r>
              <a:rPr lang="fr-FR" sz="4900" b="1" dirty="0" smtClean="0">
                <a:solidFill>
                  <a:schemeClr val="bg1"/>
                </a:solidFill>
              </a:rPr>
              <a:t>bois de qualité et bois pour l’industrie </a:t>
            </a:r>
            <a:r>
              <a:rPr lang="fr-FR" sz="4900" dirty="0" smtClean="0">
                <a:solidFill>
                  <a:schemeClr val="bg1"/>
                </a:solidFill>
              </a:rPr>
              <a:t>(scieries, parc à grumes</a:t>
            </a:r>
            <a:r>
              <a:rPr lang="fr-FR" sz="4900" b="1" dirty="0" smtClean="0">
                <a:solidFill>
                  <a:schemeClr val="bg1"/>
                </a:solidFill>
              </a:rPr>
              <a:t>, </a:t>
            </a:r>
            <a:r>
              <a:rPr lang="fr-FR" sz="4900" dirty="0" smtClean="0">
                <a:solidFill>
                  <a:schemeClr val="bg1"/>
                </a:solidFill>
              </a:rPr>
              <a:t>…) </a:t>
            </a:r>
          </a:p>
          <a:p>
            <a:pPr lvl="0">
              <a:buClrTx/>
              <a:buFont typeface="Wingdings" pitchFamily="2" charset="2"/>
              <a:buChar char="Ø"/>
            </a:pPr>
            <a:endParaRPr lang="fr-FR" sz="49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BE" sz="4900" dirty="0" smtClean="0">
                <a:solidFill>
                  <a:schemeClr val="bg1"/>
                </a:solidFill>
              </a:rPr>
              <a:t>Martelage, estimation, vente, exploitation</a:t>
            </a:r>
          </a:p>
          <a:p>
            <a:pPr lvl="0">
              <a:buClrTx/>
              <a:buFont typeface="Wingdings" pitchFamily="2" charset="2"/>
              <a:buChar char="Ø"/>
            </a:pPr>
            <a:endParaRPr lang="fr-BE" sz="49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BE" sz="4900" dirty="0" smtClean="0">
                <a:solidFill>
                  <a:schemeClr val="bg1"/>
                </a:solidFill>
              </a:rPr>
              <a:t>Renouvellement de la forêt : plantation (fichier écologique), régénération naturelle, entretien</a:t>
            </a:r>
          </a:p>
          <a:p>
            <a:pPr lvl="0">
              <a:buClrTx/>
              <a:buFont typeface="Wingdings" pitchFamily="2" charset="2"/>
              <a:buChar char="Ø"/>
            </a:pPr>
            <a:endParaRPr lang="fr-BE" sz="49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BE" sz="4900" dirty="0" smtClean="0">
                <a:solidFill>
                  <a:schemeClr val="bg1"/>
                </a:solidFill>
              </a:rPr>
              <a:t>Filière économique locale</a:t>
            </a:r>
          </a:p>
          <a:p>
            <a:pPr lvl="0">
              <a:buClrTx/>
              <a:buNone/>
            </a:pPr>
            <a:endParaRPr lang="fr-BE" sz="4900" dirty="0" smtClean="0">
              <a:solidFill>
                <a:schemeClr val="bg1"/>
              </a:solidFill>
            </a:endParaRPr>
          </a:p>
          <a:p>
            <a:pPr lvl="0">
              <a:buClrTx/>
              <a:buNone/>
            </a:pPr>
            <a:r>
              <a:rPr lang="fr-BE" sz="4900" i="1" dirty="0" err="1" smtClean="0">
                <a:solidFill>
                  <a:schemeClr val="bg1"/>
                </a:solidFill>
              </a:rPr>
              <a:t>Rendeux</a:t>
            </a:r>
            <a:r>
              <a:rPr lang="fr-BE" sz="4900" i="1" dirty="0" smtClean="0">
                <a:solidFill>
                  <a:schemeClr val="bg1"/>
                </a:solidFill>
              </a:rPr>
              <a:t>: différents types ventes, recettes communales, investissements conservation patrimoine, emplois, crise scolyte épicéa</a:t>
            </a:r>
          </a:p>
          <a:p>
            <a:pPr lvl="0">
              <a:buClrTx/>
              <a:buFont typeface="Wingdings" pitchFamily="2" charset="2"/>
              <a:buChar char="Ø"/>
            </a:pPr>
            <a:endParaRPr lang="fr-BE" sz="4900" dirty="0" smtClean="0">
              <a:solidFill>
                <a:schemeClr val="bg1"/>
              </a:solidFill>
            </a:endParaRPr>
          </a:p>
          <a:p>
            <a:pPr lvl="0">
              <a:buClrTx/>
              <a:buNone/>
            </a:pPr>
            <a:endParaRPr lang="fr-BE" sz="4900" dirty="0" smtClean="0">
              <a:solidFill>
                <a:schemeClr val="bg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Fonction de production</a:t>
            </a:r>
            <a:r>
              <a:rPr lang="fr-BE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fr-BE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B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79512" y="188640"/>
            <a:ext cx="1835360" cy="18353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11248</TotalTime>
  <Words>423</Words>
  <Application>Microsoft Office PowerPoint</Application>
  <PresentationFormat>Affichage à l'écran (4:3)</PresentationFormat>
  <Paragraphs>208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La gestion forestiere</vt:lpstr>
      <vt:lpstr>Cadre légal </vt:lpstr>
      <vt:lpstr>Propriétaires </vt:lpstr>
      <vt:lpstr>Utilisateurs </vt:lpstr>
      <vt:lpstr>Gestionnaires </vt:lpstr>
      <vt:lpstr>Gestion forestière</vt:lpstr>
      <vt:lpstr>Présentation PowerPoint</vt:lpstr>
      <vt:lpstr>Multifonctionnalité</vt:lpstr>
      <vt:lpstr>      Fonction de production  </vt:lpstr>
      <vt:lpstr>      Fonction sociale, culturelle et récréative  </vt:lpstr>
      <vt:lpstr>Présentation PowerPoint</vt:lpstr>
      <vt:lpstr>Présentation PowerPoint</vt:lpstr>
      <vt:lpstr>   Révision de l’aménagement de la forêt communale de Rendeux</vt:lpstr>
      <vt:lpstr>Présentation PowerPoint</vt:lpstr>
      <vt:lpstr>Présentation PowerPoint</vt:lpstr>
      <vt:lpstr>Résineux : surface par classes d’âge</vt:lpstr>
      <vt:lpstr>Composition de la forêt résineuse (798ha)</vt:lpstr>
      <vt:lpstr>Prélèvements</vt:lpstr>
      <vt:lpstr>Suite de la procédure de révision du plan d’aménagement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136944</dc:creator>
  <cp:lastModifiedBy>SIMON Jean-Christophe</cp:lastModifiedBy>
  <cp:revision>619</cp:revision>
  <dcterms:created xsi:type="dcterms:W3CDTF">2013-05-06T07:06:55Z</dcterms:created>
  <dcterms:modified xsi:type="dcterms:W3CDTF">2019-06-04T05:50:29Z</dcterms:modified>
</cp:coreProperties>
</file>